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4" r:id="rId4"/>
    <p:sldId id="265" r:id="rId5"/>
    <p:sldId id="281" r:id="rId6"/>
    <p:sldId id="266" r:id="rId7"/>
    <p:sldId id="267" r:id="rId8"/>
    <p:sldId id="268" r:id="rId9"/>
    <p:sldId id="269" r:id="rId10"/>
    <p:sldId id="270" r:id="rId11"/>
    <p:sldId id="271" r:id="rId12"/>
    <p:sldId id="325" r:id="rId13"/>
    <p:sldId id="326" r:id="rId14"/>
    <p:sldId id="327" r:id="rId15"/>
    <p:sldId id="319" r:id="rId16"/>
    <p:sldId id="273" r:id="rId17"/>
    <p:sldId id="320" r:id="rId18"/>
    <p:sldId id="321" r:id="rId19"/>
    <p:sldId id="275" r:id="rId20"/>
    <p:sldId id="276" r:id="rId21"/>
    <p:sldId id="277" r:id="rId22"/>
    <p:sldId id="322" r:id="rId23"/>
    <p:sldId id="323" r:id="rId24"/>
    <p:sldId id="324" r:id="rId25"/>
    <p:sldId id="278" r:id="rId26"/>
    <p:sldId id="279" r:id="rId27"/>
    <p:sldId id="328" r:id="rId28"/>
    <p:sldId id="280" r:id="rId29"/>
    <p:sldId id="283" r:id="rId30"/>
    <p:sldId id="285" r:id="rId31"/>
    <p:sldId id="329" r:id="rId32"/>
    <p:sldId id="286" r:id="rId33"/>
    <p:sldId id="33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4" d="100"/>
          <a:sy n="84" d="100"/>
        </p:scale>
        <p:origin x="8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5DA9E0A-CE82-44C1-82B0-2ED10B813258}" type="datetimeFigureOut">
              <a:rPr lang="en-IN" smtClean="0"/>
              <a:t>08-05-2026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2538155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DA9E0A-CE82-44C1-82B0-2ED10B813258}" type="datetimeFigureOut">
              <a:rPr lang="en-IN" smtClean="0"/>
              <a:t>08-05-2026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500618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5DA9E0A-CE82-44C1-82B0-2ED10B813258}" type="datetimeFigureOut">
              <a:rPr lang="en-IN" smtClean="0"/>
              <a:t>08-05-2026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1166183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5DA9E0A-CE82-44C1-82B0-2ED10B813258}" type="datetimeFigureOut">
              <a:rPr lang="en-IN" smtClean="0"/>
              <a:t>08-05-2026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E0B0DA-D3AB-4C4B-A79B-C3515C075132}"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98501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DA9E0A-CE82-44C1-82B0-2ED10B813258}" type="datetimeFigureOut">
              <a:rPr lang="en-IN" smtClean="0"/>
              <a:t>08-05-2026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255101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5DA9E0A-CE82-44C1-82B0-2ED10B813258}" type="datetimeFigureOut">
              <a:rPr lang="en-IN" smtClean="0"/>
              <a:t>08-05-2026</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2489255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5DA9E0A-CE82-44C1-82B0-2ED10B813258}" type="datetimeFigureOut">
              <a:rPr lang="en-IN" smtClean="0"/>
              <a:t>08-05-2026</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1169242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DA9E0A-CE82-44C1-82B0-2ED10B813258}" type="datetimeFigureOut">
              <a:rPr lang="en-IN" smtClean="0"/>
              <a:t>08-05-2026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36106972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DA9E0A-CE82-44C1-82B0-2ED10B813258}" type="datetimeFigureOut">
              <a:rPr lang="en-IN" smtClean="0"/>
              <a:t>08-05-2026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196918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D5DA9E0A-CE82-44C1-82B0-2ED10B813258}" type="datetimeFigureOut">
              <a:rPr lang="en-IN" smtClean="0"/>
              <a:t>08-05-2026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3730081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DA9E0A-CE82-44C1-82B0-2ED10B813258}" type="datetimeFigureOut">
              <a:rPr lang="en-IN" smtClean="0"/>
              <a:t>08-05-2026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134446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DA9E0A-CE82-44C1-82B0-2ED10B813258}" type="datetimeFigureOut">
              <a:rPr lang="en-IN" smtClean="0"/>
              <a:t>08-05-2026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3245991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DA9E0A-CE82-44C1-82B0-2ED10B813258}" type="datetimeFigureOut">
              <a:rPr lang="en-IN" smtClean="0"/>
              <a:t>08-05-2026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1530892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D5DA9E0A-CE82-44C1-82B0-2ED10B813258}" type="datetimeFigureOut">
              <a:rPr lang="en-IN" smtClean="0"/>
              <a:t>08-05-2026</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1935295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5DA9E0A-CE82-44C1-82B0-2ED10B813258}" type="datetimeFigureOut">
              <a:rPr lang="en-IN" smtClean="0"/>
              <a:t>08-05-2026</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2911040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D5DA9E0A-CE82-44C1-82B0-2ED10B813258}" type="datetimeFigureOut">
              <a:rPr lang="en-IN" smtClean="0"/>
              <a:t>08-05-2026</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4147058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DA9E0A-CE82-44C1-82B0-2ED10B813258}" type="datetimeFigureOut">
              <a:rPr lang="en-IN" smtClean="0"/>
              <a:t>08-05-2026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1E0B0DA-D3AB-4C4B-A79B-C3515C075132}" type="slidenum">
              <a:rPr lang="en-IN" smtClean="0"/>
              <a:t>‹#›</a:t>
            </a:fld>
            <a:endParaRPr lang="en-IN"/>
          </a:p>
        </p:txBody>
      </p:sp>
    </p:spTree>
    <p:extLst>
      <p:ext uri="{BB962C8B-B14F-4D97-AF65-F5344CB8AC3E}">
        <p14:creationId xmlns:p14="http://schemas.microsoft.com/office/powerpoint/2010/main" val="1652769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5DA9E0A-CE82-44C1-82B0-2ED10B813258}" type="datetimeFigureOut">
              <a:rPr lang="en-IN" smtClean="0"/>
              <a:t>08-05-2026</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1E0B0DA-D3AB-4C4B-A79B-C3515C075132}" type="slidenum">
              <a:rPr lang="en-IN" smtClean="0"/>
              <a:t>‹#›</a:t>
            </a:fld>
            <a:endParaRPr lang="en-IN"/>
          </a:p>
        </p:txBody>
      </p:sp>
    </p:spTree>
    <p:extLst>
      <p:ext uri="{BB962C8B-B14F-4D97-AF65-F5344CB8AC3E}">
        <p14:creationId xmlns:p14="http://schemas.microsoft.com/office/powerpoint/2010/main" val="2876934824"/>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2D1A1F92-1DA0-17A6-A39A-E59D0EB4C9BF}"/>
              </a:ext>
            </a:extLst>
          </p:cNvPr>
          <p:cNvSpPr txBox="1">
            <a:spLocks/>
          </p:cNvSpPr>
          <p:nvPr/>
        </p:nvSpPr>
        <p:spPr>
          <a:xfrm>
            <a:off x="1981200" y="1285567"/>
            <a:ext cx="8229600" cy="452596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chemeClr val="bg1"/>
                </a:solidFill>
              </a:rPr>
              <a:t>Overview of Returns, Assessments and Appeals under </a:t>
            </a:r>
          </a:p>
          <a:p>
            <a:r>
              <a:rPr lang="en-US" dirty="0">
                <a:solidFill>
                  <a:schemeClr val="bg1"/>
                </a:solidFill>
              </a:rPr>
              <a:t>Income-Tax Act, 2025</a:t>
            </a:r>
          </a:p>
          <a:p>
            <a:endParaRPr lang="en-US" dirty="0">
              <a:solidFill>
                <a:schemeClr val="bg1"/>
              </a:solidFill>
            </a:endParaRPr>
          </a:p>
          <a:p>
            <a:r>
              <a:rPr lang="en-US" b="1" dirty="0">
                <a:solidFill>
                  <a:schemeClr val="bg1"/>
                </a:solidFill>
              </a:rPr>
              <a:t>Direct Tax Committee of ICAI</a:t>
            </a:r>
          </a:p>
          <a:p>
            <a:r>
              <a:rPr lang="en-IN" dirty="0">
                <a:solidFill>
                  <a:schemeClr val="bg1"/>
                </a:solidFill>
              </a:rPr>
              <a:t>07</a:t>
            </a:r>
            <a:r>
              <a:rPr lang="en-IN" baseline="30000" dirty="0">
                <a:solidFill>
                  <a:schemeClr val="bg1"/>
                </a:solidFill>
              </a:rPr>
              <a:t>th</a:t>
            </a:r>
            <a:r>
              <a:rPr lang="en-IN" dirty="0">
                <a:solidFill>
                  <a:schemeClr val="bg1"/>
                </a:solidFill>
              </a:rPr>
              <a:t> May 2026</a:t>
            </a:r>
          </a:p>
          <a:p>
            <a:endParaRPr lang="en-US" dirty="0">
              <a:solidFill>
                <a:schemeClr val="bg1"/>
              </a:solidFill>
            </a:endParaRPr>
          </a:p>
          <a:p>
            <a:endParaRPr lang="en-US" dirty="0">
              <a:solidFill>
                <a:schemeClr val="bg1"/>
              </a:solidFill>
            </a:endParaRPr>
          </a:p>
          <a:p>
            <a:r>
              <a:rPr lang="en-US" dirty="0">
                <a:solidFill>
                  <a:schemeClr val="bg1"/>
                </a:solidFill>
              </a:rPr>
              <a:t>Presented by-</a:t>
            </a:r>
          </a:p>
          <a:p>
            <a:r>
              <a:rPr lang="en-US" b="1" dirty="0">
                <a:solidFill>
                  <a:schemeClr val="bg1"/>
                </a:solidFill>
              </a:rPr>
              <a:t>CA Rajendra Agiwal </a:t>
            </a:r>
          </a:p>
          <a:p>
            <a:endParaRPr lang="en-US" sz="2600" dirty="0"/>
          </a:p>
        </p:txBody>
      </p:sp>
    </p:spTree>
    <p:extLst>
      <p:ext uri="{BB962C8B-B14F-4D97-AF65-F5344CB8AC3E}">
        <p14:creationId xmlns:p14="http://schemas.microsoft.com/office/powerpoint/2010/main" val="147861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B571A-D745-844B-4042-E6D5FB2ED3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E6A65-B246-4960-6D43-499A14BA6742}"/>
              </a:ext>
            </a:extLst>
          </p:cNvPr>
          <p:cNvSpPr>
            <a:spLocks noGrp="1"/>
          </p:cNvSpPr>
          <p:nvPr>
            <p:ph type="title"/>
          </p:nvPr>
        </p:nvSpPr>
        <p:spPr>
          <a:xfrm>
            <a:off x="0" y="1"/>
            <a:ext cx="12192000" cy="1690688"/>
          </a:xfrm>
        </p:spPr>
        <p:txBody>
          <a:bodyPr>
            <a:normAutofit/>
          </a:bodyPr>
          <a:lstStyle/>
          <a:p>
            <a:pPr algn="ctr"/>
            <a:r>
              <a:rPr lang="en-US" sz="4000" b="1" dirty="0">
                <a:solidFill>
                  <a:schemeClr val="bg1"/>
                </a:solidFill>
              </a:rPr>
              <a:t>Extension of Time Limit for Revised Return (Section 263(5))</a:t>
            </a:r>
            <a:endParaRPr lang="en-IN" sz="4000" b="1" dirty="0">
              <a:solidFill>
                <a:schemeClr val="bg1"/>
              </a:solidFill>
            </a:endParaRPr>
          </a:p>
        </p:txBody>
      </p:sp>
      <p:sp>
        <p:nvSpPr>
          <p:cNvPr id="3" name="Content Placeholder 2">
            <a:extLst>
              <a:ext uri="{FF2B5EF4-FFF2-40B4-BE49-F238E27FC236}">
                <a16:creationId xmlns:a16="http://schemas.microsoft.com/office/drawing/2014/main" id="{2590EC2F-47BB-78F2-34A0-EB8349B0879F}"/>
              </a:ext>
            </a:extLst>
          </p:cNvPr>
          <p:cNvSpPr>
            <a:spLocks noGrp="1"/>
          </p:cNvSpPr>
          <p:nvPr>
            <p:ph idx="1"/>
          </p:nvPr>
        </p:nvSpPr>
        <p:spPr>
          <a:xfrm>
            <a:off x="0" y="1825625"/>
            <a:ext cx="12192000" cy="5032374"/>
          </a:xfrm>
          <a:solidFill>
            <a:schemeClr val="accent3"/>
          </a:solidFill>
        </p:spPr>
        <p:txBody>
          <a:bodyPr/>
          <a:lstStyle/>
          <a:p>
            <a:pPr algn="just"/>
            <a:r>
              <a:rPr lang="en-US" dirty="0">
                <a:solidFill>
                  <a:schemeClr val="bg1"/>
                </a:solidFill>
              </a:rPr>
              <a:t>Time for filing revised return extended by three months. (i.e. till 31</a:t>
            </a:r>
            <a:r>
              <a:rPr lang="en-US" baseline="30000" dirty="0">
                <a:solidFill>
                  <a:schemeClr val="bg1"/>
                </a:solidFill>
              </a:rPr>
              <a:t>st</a:t>
            </a:r>
            <a:r>
              <a:rPr lang="en-US" dirty="0">
                <a:solidFill>
                  <a:schemeClr val="bg1"/>
                </a:solidFill>
              </a:rPr>
              <a:t> March)</a:t>
            </a:r>
          </a:p>
          <a:p>
            <a:pPr algn="just"/>
            <a:r>
              <a:rPr lang="en-US" dirty="0">
                <a:solidFill>
                  <a:schemeClr val="bg1"/>
                </a:solidFill>
              </a:rPr>
              <a:t>Belated return up to 9 months; revised belated return allowed with extra time.</a:t>
            </a:r>
          </a:p>
          <a:p>
            <a:pPr algn="just"/>
            <a:r>
              <a:rPr lang="en-US" dirty="0">
                <a:solidFill>
                  <a:schemeClr val="bg1"/>
                </a:solidFill>
              </a:rPr>
              <a:t>However, Fee is imposed on filing revised return beyond 9 months. If the total income filed in the revised return exceeds 5 lakh Rupees, then fee shall be Rs 5000 and if the total income is less than 5 lakh rupees then fee shall be Rs 1000. Refer section 428(b).</a:t>
            </a:r>
          </a:p>
          <a:p>
            <a:pPr algn="just"/>
            <a:endParaRPr lang="en-IN" dirty="0"/>
          </a:p>
        </p:txBody>
      </p:sp>
    </p:spTree>
    <p:extLst>
      <p:ext uri="{BB962C8B-B14F-4D97-AF65-F5344CB8AC3E}">
        <p14:creationId xmlns:p14="http://schemas.microsoft.com/office/powerpoint/2010/main" val="3185245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87D92-1E30-D2A2-F5BA-E0E771E21A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8BD41F-43C8-DE1E-AD13-082E54D704A1}"/>
              </a:ext>
            </a:extLst>
          </p:cNvPr>
          <p:cNvSpPr>
            <a:spLocks noGrp="1"/>
          </p:cNvSpPr>
          <p:nvPr>
            <p:ph type="title"/>
          </p:nvPr>
        </p:nvSpPr>
        <p:spPr>
          <a:xfrm>
            <a:off x="0" y="1"/>
            <a:ext cx="12192000" cy="1690688"/>
          </a:xfrm>
        </p:spPr>
        <p:txBody>
          <a:bodyPr>
            <a:normAutofit/>
          </a:bodyPr>
          <a:lstStyle/>
          <a:p>
            <a:pPr algn="ctr"/>
            <a:r>
              <a:rPr lang="en-IN" sz="4000" b="1" dirty="0">
                <a:solidFill>
                  <a:schemeClr val="bg1"/>
                </a:solidFill>
              </a:rPr>
              <a:t>Updated Return (Section 263(6))</a:t>
            </a:r>
          </a:p>
        </p:txBody>
      </p:sp>
      <p:sp>
        <p:nvSpPr>
          <p:cNvPr id="3" name="Content Placeholder 2">
            <a:extLst>
              <a:ext uri="{FF2B5EF4-FFF2-40B4-BE49-F238E27FC236}">
                <a16:creationId xmlns:a16="http://schemas.microsoft.com/office/drawing/2014/main" id="{039BF363-6FB2-6D10-B887-EF44C53A0D43}"/>
              </a:ext>
            </a:extLst>
          </p:cNvPr>
          <p:cNvSpPr>
            <a:spLocks noGrp="1"/>
          </p:cNvSpPr>
          <p:nvPr>
            <p:ph idx="1"/>
          </p:nvPr>
        </p:nvSpPr>
        <p:spPr>
          <a:xfrm>
            <a:off x="0" y="1825625"/>
            <a:ext cx="12192000" cy="5032374"/>
          </a:xfrm>
          <a:solidFill>
            <a:schemeClr val="accent3"/>
          </a:solidFill>
        </p:spPr>
        <p:txBody>
          <a:bodyPr/>
          <a:lstStyle/>
          <a:p>
            <a:pPr algn="just"/>
            <a:r>
              <a:rPr lang="en-IN" dirty="0">
                <a:solidFill>
                  <a:schemeClr val="bg1"/>
                </a:solidFill>
              </a:rPr>
              <a:t>Any person whose has filed his return of income or not u/s subsection (1),(4) or (5), can furnish updated return at any time withing 48 months from the end of the FY. For e.g. updated return for Tax Year 26-27 can be filed till 31.03.2031.  </a:t>
            </a:r>
          </a:p>
          <a:p>
            <a:pPr algn="just"/>
            <a:r>
              <a:rPr lang="en-IN" dirty="0">
                <a:solidFill>
                  <a:schemeClr val="bg1"/>
                </a:solidFill>
              </a:rPr>
              <a:t>Updated return in case of reduction of loss is allowed provided original return declaring loss has been filed u/s 263(1) (i.e. old section 139(1)).</a:t>
            </a:r>
          </a:p>
          <a:p>
            <a:pPr algn="just"/>
            <a:r>
              <a:rPr lang="en-IN" dirty="0">
                <a:solidFill>
                  <a:schemeClr val="bg1"/>
                </a:solidFill>
              </a:rPr>
              <a:t>Earlier, updated return was not allowed to be filed once the notice u/s 148 of Income Tax Act 1961 was issued. Now as per the new act, the updated return is allowed to be filed within the time limit prescribed in the re-assessment notice issued u/s 280 of the Income Tax Act 2025 (earlier 148 of the old act). However, this relaxation has come at a cost of 10% of further additional tax (which is 25% to 70% as the case may be). </a:t>
            </a:r>
          </a:p>
          <a:p>
            <a:pPr algn="just"/>
            <a:endParaRPr lang="en-IN" dirty="0"/>
          </a:p>
        </p:txBody>
      </p:sp>
    </p:spTree>
    <p:extLst>
      <p:ext uri="{BB962C8B-B14F-4D97-AF65-F5344CB8AC3E}">
        <p14:creationId xmlns:p14="http://schemas.microsoft.com/office/powerpoint/2010/main" val="3025446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F463B-7864-B550-D2A4-3AF59DEC51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C5CBFD-4838-3256-8A43-CD6FE4F33161}"/>
              </a:ext>
            </a:extLst>
          </p:cNvPr>
          <p:cNvSpPr>
            <a:spLocks noGrp="1"/>
          </p:cNvSpPr>
          <p:nvPr>
            <p:ph type="title"/>
          </p:nvPr>
        </p:nvSpPr>
        <p:spPr>
          <a:xfrm>
            <a:off x="0" y="1"/>
            <a:ext cx="12192000" cy="1219199"/>
          </a:xfrm>
        </p:spPr>
        <p:txBody>
          <a:bodyPr>
            <a:noAutofit/>
          </a:bodyPr>
          <a:lstStyle/>
          <a:p>
            <a:pPr algn="ctr"/>
            <a:r>
              <a:rPr lang="en-IN" sz="4000" b="1" dirty="0">
                <a:solidFill>
                  <a:schemeClr val="bg1"/>
                </a:solidFill>
              </a:rPr>
              <a:t>Provisions related to Assessment Proceedings</a:t>
            </a:r>
          </a:p>
        </p:txBody>
      </p:sp>
      <p:sp>
        <p:nvSpPr>
          <p:cNvPr id="3" name="Content Placeholder 2">
            <a:extLst>
              <a:ext uri="{FF2B5EF4-FFF2-40B4-BE49-F238E27FC236}">
                <a16:creationId xmlns:a16="http://schemas.microsoft.com/office/drawing/2014/main" id="{BB4E6920-8EC9-CEC1-B208-EDA02101C446}"/>
              </a:ext>
            </a:extLst>
          </p:cNvPr>
          <p:cNvSpPr>
            <a:spLocks noGrp="1"/>
          </p:cNvSpPr>
          <p:nvPr>
            <p:ph idx="1"/>
          </p:nvPr>
        </p:nvSpPr>
        <p:spPr>
          <a:xfrm>
            <a:off x="0" y="1602658"/>
            <a:ext cx="12192000" cy="5255341"/>
          </a:xfrm>
          <a:solidFill>
            <a:schemeClr val="accent3"/>
          </a:solidFill>
        </p:spPr>
        <p:txBody>
          <a:bodyPr/>
          <a:lstStyle/>
          <a:p>
            <a:pPr algn="just"/>
            <a:r>
              <a:rPr lang="en-IN" dirty="0">
                <a:solidFill>
                  <a:schemeClr val="bg1"/>
                </a:solidFill>
              </a:rPr>
              <a:t>The following sections and corresponding caption:</a:t>
            </a:r>
          </a:p>
          <a:p>
            <a:pPr algn="just"/>
            <a:endParaRPr lang="en-IN" dirty="0"/>
          </a:p>
        </p:txBody>
      </p:sp>
      <p:graphicFrame>
        <p:nvGraphicFramePr>
          <p:cNvPr id="4" name="Table 3">
            <a:extLst>
              <a:ext uri="{FF2B5EF4-FFF2-40B4-BE49-F238E27FC236}">
                <a16:creationId xmlns:a16="http://schemas.microsoft.com/office/drawing/2014/main" id="{475CE851-9081-64DC-0885-F1FC561D09F4}"/>
              </a:ext>
            </a:extLst>
          </p:cNvPr>
          <p:cNvGraphicFramePr>
            <a:graphicFrameLocks noGrp="1"/>
          </p:cNvGraphicFramePr>
          <p:nvPr>
            <p:extLst>
              <p:ext uri="{D42A27DB-BD31-4B8C-83A1-F6EECF244321}">
                <p14:modId xmlns:p14="http://schemas.microsoft.com/office/powerpoint/2010/main" val="3697419283"/>
              </p:ext>
            </p:extLst>
          </p:nvPr>
        </p:nvGraphicFramePr>
        <p:xfrm>
          <a:off x="471948" y="2229353"/>
          <a:ext cx="11012129" cy="4001950"/>
        </p:xfrm>
        <a:graphic>
          <a:graphicData uri="http://schemas.openxmlformats.org/drawingml/2006/table">
            <a:tbl>
              <a:tblPr firstRow="1">
                <a:tableStyleId>{D7AC3CCA-C797-4891-BE02-D94E43425B78}</a:tableStyleId>
              </a:tblPr>
              <a:tblGrid>
                <a:gridCol w="2782529">
                  <a:extLst>
                    <a:ext uri="{9D8B030D-6E8A-4147-A177-3AD203B41FA5}">
                      <a16:colId xmlns:a16="http://schemas.microsoft.com/office/drawing/2014/main" val="1170214790"/>
                    </a:ext>
                  </a:extLst>
                </a:gridCol>
                <a:gridCol w="2792361">
                  <a:extLst>
                    <a:ext uri="{9D8B030D-6E8A-4147-A177-3AD203B41FA5}">
                      <a16:colId xmlns:a16="http://schemas.microsoft.com/office/drawing/2014/main" val="1105373693"/>
                    </a:ext>
                  </a:extLst>
                </a:gridCol>
                <a:gridCol w="5437239">
                  <a:extLst>
                    <a:ext uri="{9D8B030D-6E8A-4147-A177-3AD203B41FA5}">
                      <a16:colId xmlns:a16="http://schemas.microsoft.com/office/drawing/2014/main" val="2143561283"/>
                    </a:ext>
                  </a:extLst>
                </a:gridCol>
              </a:tblGrid>
              <a:tr h="501503">
                <a:tc>
                  <a:txBody>
                    <a:bodyPr/>
                    <a:lstStyle/>
                    <a:p>
                      <a:r>
                        <a:rPr lang="en-IN" dirty="0">
                          <a:solidFill>
                            <a:sysClr val="windowText" lastClr="000000"/>
                          </a:solidFill>
                        </a:rPr>
                        <a:t>Section as per Income Tax Act 1961</a:t>
                      </a:r>
                    </a:p>
                  </a:txBody>
                  <a:tcPr>
                    <a:solidFill>
                      <a:schemeClr val="accent3"/>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dirty="0">
                          <a:solidFill>
                            <a:sysClr val="windowText" lastClr="000000"/>
                          </a:solidFill>
                        </a:rPr>
                        <a:t>Section as per Income Tax Act 2025</a:t>
                      </a:r>
                    </a:p>
                    <a:p>
                      <a:endParaRPr lang="en-IN" dirty="0">
                        <a:solidFill>
                          <a:sysClr val="windowText" lastClr="000000"/>
                        </a:solidFill>
                      </a:endParaRPr>
                    </a:p>
                  </a:txBody>
                  <a:tcPr>
                    <a:solidFill>
                      <a:schemeClr val="accent3"/>
                    </a:solidFill>
                  </a:tcPr>
                </a:tc>
                <a:tc>
                  <a:txBody>
                    <a:bodyPr/>
                    <a:lstStyle/>
                    <a:p>
                      <a:r>
                        <a:rPr lang="en-IN" dirty="0">
                          <a:solidFill>
                            <a:sysClr val="windowText" lastClr="000000"/>
                          </a:solidFill>
                        </a:rPr>
                        <a:t>Topic</a:t>
                      </a:r>
                    </a:p>
                  </a:txBody>
                  <a:tcPr>
                    <a:solidFill>
                      <a:schemeClr val="accent3"/>
                    </a:solidFill>
                  </a:tcPr>
                </a:tc>
                <a:extLst>
                  <a:ext uri="{0D108BD9-81ED-4DB2-BD59-A6C34878D82A}">
                    <a16:rowId xmlns:a16="http://schemas.microsoft.com/office/drawing/2014/main" val="83080465"/>
                  </a:ext>
                </a:extLst>
              </a:tr>
              <a:tr h="405310">
                <a:tc>
                  <a:txBody>
                    <a:bodyPr/>
                    <a:lstStyle/>
                    <a:p>
                      <a:pPr algn="ctr"/>
                      <a:r>
                        <a:rPr lang="en-US" sz="2000" dirty="0">
                          <a:solidFill>
                            <a:sysClr val="windowText" lastClr="000000"/>
                          </a:solidFill>
                        </a:rPr>
                        <a:t>142</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268</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Inquiry before Assessment</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1070928071"/>
                  </a:ext>
                </a:extLst>
              </a:tr>
              <a:tr h="432619">
                <a:tc>
                  <a:txBody>
                    <a:bodyPr/>
                    <a:lstStyle/>
                    <a:p>
                      <a:pPr algn="ctr"/>
                      <a:r>
                        <a:rPr lang="en-US" sz="2000" dirty="0">
                          <a:solidFill>
                            <a:sysClr val="windowText" lastClr="000000"/>
                          </a:solidFill>
                        </a:rPr>
                        <a:t>142A</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269</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Estimation of value of assets by Valuation Officer</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653129952"/>
                  </a:ext>
                </a:extLst>
              </a:tr>
              <a:tr h="344129">
                <a:tc>
                  <a:txBody>
                    <a:bodyPr/>
                    <a:lstStyle/>
                    <a:p>
                      <a:pPr algn="ctr"/>
                      <a:r>
                        <a:rPr lang="en-US" sz="2000" dirty="0">
                          <a:solidFill>
                            <a:sysClr val="windowText" lastClr="000000"/>
                          </a:solidFill>
                        </a:rPr>
                        <a:t>143</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270</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Assessment</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228772496"/>
                  </a:ext>
                </a:extLst>
              </a:tr>
              <a:tr h="322498">
                <a:tc>
                  <a:txBody>
                    <a:bodyPr/>
                    <a:lstStyle/>
                    <a:p>
                      <a:pPr algn="ctr"/>
                      <a:r>
                        <a:rPr lang="en-US" sz="2000" dirty="0">
                          <a:solidFill>
                            <a:sysClr val="windowText" lastClr="000000"/>
                          </a:solidFill>
                        </a:rPr>
                        <a:t>144</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271</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Best Judgment Assessment</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1505399030"/>
                  </a:ext>
                </a:extLst>
              </a:tr>
              <a:tr h="310699">
                <a:tc>
                  <a:txBody>
                    <a:bodyPr/>
                    <a:lstStyle/>
                    <a:p>
                      <a:pPr algn="ctr"/>
                      <a:r>
                        <a:rPr lang="en-US" sz="2000" dirty="0">
                          <a:solidFill>
                            <a:sysClr val="windowText" lastClr="000000"/>
                          </a:solidFill>
                        </a:rPr>
                        <a:t>144A</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272</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Power of Joint Commissioner</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1011298652"/>
                  </a:ext>
                </a:extLst>
              </a:tr>
              <a:tr h="367727">
                <a:tc>
                  <a:txBody>
                    <a:bodyPr/>
                    <a:lstStyle/>
                    <a:p>
                      <a:pPr algn="ctr"/>
                      <a:r>
                        <a:rPr lang="en-US" sz="2000" dirty="0">
                          <a:solidFill>
                            <a:sysClr val="windowText" lastClr="000000"/>
                          </a:solidFill>
                        </a:rPr>
                        <a:t>144B</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273</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Faceless Assessment</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953590659"/>
                  </a:ext>
                </a:extLst>
              </a:tr>
              <a:tr h="367727">
                <a:tc>
                  <a:txBody>
                    <a:bodyPr/>
                    <a:lstStyle/>
                    <a:p>
                      <a:pPr algn="ctr"/>
                      <a:r>
                        <a:rPr lang="en-US" sz="2000" dirty="0">
                          <a:solidFill>
                            <a:sysClr val="windowText" lastClr="000000"/>
                          </a:solidFill>
                        </a:rPr>
                        <a:t>144C</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275</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Reference to Dispute Resolution Panel</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2766911825"/>
                  </a:ext>
                </a:extLst>
              </a:tr>
            </a:tbl>
          </a:graphicData>
        </a:graphic>
      </p:graphicFrame>
    </p:spTree>
    <p:extLst>
      <p:ext uri="{BB962C8B-B14F-4D97-AF65-F5344CB8AC3E}">
        <p14:creationId xmlns:p14="http://schemas.microsoft.com/office/powerpoint/2010/main" val="372522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34DDF-AEE0-9C76-6247-8A87C8B3F9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CBE036-78B4-DA85-1785-6E5103368C70}"/>
              </a:ext>
            </a:extLst>
          </p:cNvPr>
          <p:cNvSpPr>
            <a:spLocks noGrp="1"/>
          </p:cNvSpPr>
          <p:nvPr>
            <p:ph type="title"/>
          </p:nvPr>
        </p:nvSpPr>
        <p:spPr>
          <a:xfrm>
            <a:off x="0" y="1"/>
            <a:ext cx="12192000" cy="1219199"/>
          </a:xfrm>
        </p:spPr>
        <p:txBody>
          <a:bodyPr>
            <a:normAutofit/>
          </a:bodyPr>
          <a:lstStyle/>
          <a:p>
            <a:pPr algn="ctr"/>
            <a:r>
              <a:rPr lang="en-IN" sz="4000" b="1" dirty="0">
                <a:solidFill>
                  <a:schemeClr val="bg1"/>
                </a:solidFill>
              </a:rPr>
              <a:t>Assessment Proceedings  (Cont.)</a:t>
            </a:r>
          </a:p>
        </p:txBody>
      </p:sp>
      <p:sp>
        <p:nvSpPr>
          <p:cNvPr id="3" name="Content Placeholder 2">
            <a:extLst>
              <a:ext uri="{FF2B5EF4-FFF2-40B4-BE49-F238E27FC236}">
                <a16:creationId xmlns:a16="http://schemas.microsoft.com/office/drawing/2014/main" id="{AACF5113-0373-44D3-8954-68C4A6784052}"/>
              </a:ext>
            </a:extLst>
          </p:cNvPr>
          <p:cNvSpPr>
            <a:spLocks noGrp="1"/>
          </p:cNvSpPr>
          <p:nvPr>
            <p:ph idx="1"/>
          </p:nvPr>
        </p:nvSpPr>
        <p:spPr>
          <a:xfrm>
            <a:off x="0" y="934064"/>
            <a:ext cx="12192000" cy="5923935"/>
          </a:xfrm>
          <a:solidFill>
            <a:schemeClr val="accent3"/>
          </a:solidFill>
        </p:spPr>
        <p:txBody>
          <a:bodyPr/>
          <a:lstStyle/>
          <a:p>
            <a:pPr algn="just"/>
            <a:endParaRPr lang="en-IN" dirty="0"/>
          </a:p>
        </p:txBody>
      </p:sp>
      <p:graphicFrame>
        <p:nvGraphicFramePr>
          <p:cNvPr id="4" name="Table 3">
            <a:extLst>
              <a:ext uri="{FF2B5EF4-FFF2-40B4-BE49-F238E27FC236}">
                <a16:creationId xmlns:a16="http://schemas.microsoft.com/office/drawing/2014/main" id="{F9B3C89F-3285-79AF-002F-4B969340E8CB}"/>
              </a:ext>
            </a:extLst>
          </p:cNvPr>
          <p:cNvGraphicFramePr>
            <a:graphicFrameLocks noGrp="1"/>
          </p:cNvGraphicFramePr>
          <p:nvPr/>
        </p:nvGraphicFramePr>
        <p:xfrm>
          <a:off x="452283" y="1038666"/>
          <a:ext cx="11514890" cy="5440409"/>
        </p:xfrm>
        <a:graphic>
          <a:graphicData uri="http://schemas.openxmlformats.org/drawingml/2006/table">
            <a:tbl>
              <a:tblPr firstRow="1">
                <a:tableStyleId>{D7AC3CCA-C797-4891-BE02-D94E43425B78}</a:tableStyleId>
              </a:tblPr>
              <a:tblGrid>
                <a:gridCol w="2782529">
                  <a:extLst>
                    <a:ext uri="{9D8B030D-6E8A-4147-A177-3AD203B41FA5}">
                      <a16:colId xmlns:a16="http://schemas.microsoft.com/office/drawing/2014/main" val="1170214790"/>
                    </a:ext>
                  </a:extLst>
                </a:gridCol>
                <a:gridCol w="2792361">
                  <a:extLst>
                    <a:ext uri="{9D8B030D-6E8A-4147-A177-3AD203B41FA5}">
                      <a16:colId xmlns:a16="http://schemas.microsoft.com/office/drawing/2014/main" val="1105373693"/>
                    </a:ext>
                  </a:extLst>
                </a:gridCol>
                <a:gridCol w="5940000">
                  <a:extLst>
                    <a:ext uri="{9D8B030D-6E8A-4147-A177-3AD203B41FA5}">
                      <a16:colId xmlns:a16="http://schemas.microsoft.com/office/drawing/2014/main" val="2143561283"/>
                    </a:ext>
                  </a:extLst>
                </a:gridCol>
              </a:tblGrid>
              <a:tr h="0">
                <a:tc>
                  <a:txBody>
                    <a:bodyPr/>
                    <a:lstStyle/>
                    <a:p>
                      <a:r>
                        <a:rPr lang="en-IN" dirty="0">
                          <a:solidFill>
                            <a:sysClr val="windowText" lastClr="000000"/>
                          </a:solidFill>
                        </a:rPr>
                        <a:t>Section as per Income Tax Act 1961</a:t>
                      </a:r>
                    </a:p>
                  </a:txBody>
                  <a:tcPr>
                    <a:solidFill>
                      <a:schemeClr val="accent3"/>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dirty="0">
                          <a:solidFill>
                            <a:sysClr val="windowText" lastClr="000000"/>
                          </a:solidFill>
                        </a:rPr>
                        <a:t>Section as per Income Tax Act 2025</a:t>
                      </a:r>
                    </a:p>
                    <a:p>
                      <a:endParaRPr lang="en-IN" dirty="0">
                        <a:solidFill>
                          <a:sysClr val="windowText" lastClr="000000"/>
                        </a:solidFill>
                      </a:endParaRPr>
                    </a:p>
                  </a:txBody>
                  <a:tcPr>
                    <a:solidFill>
                      <a:schemeClr val="accent3"/>
                    </a:solidFill>
                  </a:tcPr>
                </a:tc>
                <a:tc>
                  <a:txBody>
                    <a:bodyPr/>
                    <a:lstStyle/>
                    <a:p>
                      <a:r>
                        <a:rPr lang="en-IN" dirty="0">
                          <a:solidFill>
                            <a:sysClr val="windowText" lastClr="000000"/>
                          </a:solidFill>
                        </a:rPr>
                        <a:t>Topic</a:t>
                      </a:r>
                    </a:p>
                  </a:txBody>
                  <a:tcPr>
                    <a:solidFill>
                      <a:schemeClr val="accent3"/>
                    </a:solidFill>
                  </a:tcPr>
                </a:tc>
                <a:extLst>
                  <a:ext uri="{0D108BD9-81ED-4DB2-BD59-A6C34878D82A}">
                    <a16:rowId xmlns:a16="http://schemas.microsoft.com/office/drawing/2014/main" val="83080465"/>
                  </a:ext>
                </a:extLst>
              </a:tr>
              <a:tr h="405310">
                <a:tc>
                  <a:txBody>
                    <a:bodyPr/>
                    <a:lstStyle/>
                    <a:p>
                      <a:pPr algn="ctr"/>
                      <a:r>
                        <a:rPr lang="en-US" sz="2000" dirty="0">
                          <a:solidFill>
                            <a:sysClr val="windowText" lastClr="000000"/>
                          </a:solidFill>
                        </a:rPr>
                        <a:t>147</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279</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Income escaping assessment</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3344103473"/>
                  </a:ext>
                </a:extLst>
              </a:tr>
              <a:tr h="405310">
                <a:tc>
                  <a:txBody>
                    <a:bodyPr/>
                    <a:lstStyle/>
                    <a:p>
                      <a:pPr algn="ctr"/>
                      <a:r>
                        <a:rPr lang="en-US" sz="2000" dirty="0">
                          <a:solidFill>
                            <a:sysClr val="windowText" lastClr="000000"/>
                          </a:solidFill>
                        </a:rPr>
                        <a:t>148</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280</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Issue of notice where income has escaped assessment</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1070928071"/>
                  </a:ext>
                </a:extLst>
              </a:tr>
              <a:tr h="432619">
                <a:tc>
                  <a:txBody>
                    <a:bodyPr/>
                    <a:lstStyle/>
                    <a:p>
                      <a:pPr algn="ctr"/>
                      <a:r>
                        <a:rPr lang="en-US" sz="2000" dirty="0">
                          <a:solidFill>
                            <a:sysClr val="windowText" lastClr="000000"/>
                          </a:solidFill>
                        </a:rPr>
                        <a:t>148A</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281</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Procedure before issuance of notice u/s 280</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653129952"/>
                  </a:ext>
                </a:extLst>
              </a:tr>
              <a:tr h="344129">
                <a:tc>
                  <a:txBody>
                    <a:bodyPr/>
                    <a:lstStyle/>
                    <a:p>
                      <a:pPr algn="ctr"/>
                      <a:r>
                        <a:rPr lang="en-US" sz="2000" dirty="0">
                          <a:solidFill>
                            <a:sysClr val="windowText" lastClr="000000"/>
                          </a:solidFill>
                        </a:rPr>
                        <a:t>149</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282</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Time limit for notices u/s 280 and 281</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228772496"/>
                  </a:ext>
                </a:extLst>
              </a:tr>
              <a:tr h="322498">
                <a:tc>
                  <a:txBody>
                    <a:bodyPr/>
                    <a:lstStyle/>
                    <a:p>
                      <a:pPr algn="ctr"/>
                      <a:r>
                        <a:rPr lang="en-US" sz="2000" dirty="0">
                          <a:solidFill>
                            <a:sysClr val="windowText" lastClr="000000"/>
                          </a:solidFill>
                        </a:rPr>
                        <a:t>150</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283</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Provision for cases where assessment is in pursuance of an order on appeal, etc.</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1505399030"/>
                  </a:ext>
                </a:extLst>
              </a:tr>
              <a:tr h="310699">
                <a:tc>
                  <a:txBody>
                    <a:bodyPr/>
                    <a:lstStyle/>
                    <a:p>
                      <a:pPr algn="ctr"/>
                      <a:r>
                        <a:rPr lang="en-US" sz="2000" dirty="0">
                          <a:solidFill>
                            <a:sysClr val="windowText" lastClr="000000"/>
                          </a:solidFill>
                        </a:rPr>
                        <a:t>151</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284</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Sanction for issue of notices</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1011298652"/>
                  </a:ext>
                </a:extLst>
              </a:tr>
              <a:tr h="367727">
                <a:tc>
                  <a:txBody>
                    <a:bodyPr/>
                    <a:lstStyle/>
                    <a:p>
                      <a:pPr algn="ctr"/>
                      <a:r>
                        <a:rPr lang="en-US" sz="2000" dirty="0">
                          <a:solidFill>
                            <a:sysClr val="windowText" lastClr="000000"/>
                          </a:solidFill>
                        </a:rPr>
                        <a:t>152</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285</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Other provisions</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953590659"/>
                  </a:ext>
                </a:extLst>
              </a:tr>
              <a:tr h="367727">
                <a:tc>
                  <a:txBody>
                    <a:bodyPr/>
                    <a:lstStyle/>
                    <a:p>
                      <a:pPr algn="ctr"/>
                      <a:r>
                        <a:rPr lang="en-US" sz="2000" dirty="0">
                          <a:solidFill>
                            <a:sysClr val="windowText" lastClr="000000"/>
                          </a:solidFill>
                        </a:rPr>
                        <a:t>153</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286</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Time limit for completion of assessment, reassessment and recomputation</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2766911825"/>
                  </a:ext>
                </a:extLst>
              </a:tr>
              <a:tr h="367727">
                <a:tc>
                  <a:txBody>
                    <a:bodyPr/>
                    <a:lstStyle/>
                    <a:p>
                      <a:pPr algn="ctr"/>
                      <a:r>
                        <a:rPr lang="en-US" sz="2000" dirty="0">
                          <a:solidFill>
                            <a:sysClr val="windowText" lastClr="000000"/>
                          </a:solidFill>
                        </a:rPr>
                        <a:t>154</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287</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Rectification of Mistake</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3628107001"/>
                  </a:ext>
                </a:extLst>
              </a:tr>
            </a:tbl>
          </a:graphicData>
        </a:graphic>
      </p:graphicFrame>
    </p:spTree>
    <p:extLst>
      <p:ext uri="{BB962C8B-B14F-4D97-AF65-F5344CB8AC3E}">
        <p14:creationId xmlns:p14="http://schemas.microsoft.com/office/powerpoint/2010/main" val="2642935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074A5-E81D-EED5-C680-93BA34A666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DE3F7B-690D-9F54-2A8D-672FDB303565}"/>
              </a:ext>
            </a:extLst>
          </p:cNvPr>
          <p:cNvSpPr>
            <a:spLocks noGrp="1"/>
          </p:cNvSpPr>
          <p:nvPr>
            <p:ph type="title"/>
          </p:nvPr>
        </p:nvSpPr>
        <p:spPr>
          <a:xfrm>
            <a:off x="0" y="1"/>
            <a:ext cx="12192000" cy="1219199"/>
          </a:xfrm>
        </p:spPr>
        <p:txBody>
          <a:bodyPr>
            <a:normAutofit/>
          </a:bodyPr>
          <a:lstStyle/>
          <a:p>
            <a:pPr algn="ctr"/>
            <a:r>
              <a:rPr lang="en-IN" sz="4000" b="1" dirty="0">
                <a:solidFill>
                  <a:schemeClr val="bg1"/>
                </a:solidFill>
              </a:rPr>
              <a:t>Assessment Proceedings  (Cont.)</a:t>
            </a:r>
          </a:p>
        </p:txBody>
      </p:sp>
      <p:sp>
        <p:nvSpPr>
          <p:cNvPr id="3" name="Content Placeholder 2">
            <a:extLst>
              <a:ext uri="{FF2B5EF4-FFF2-40B4-BE49-F238E27FC236}">
                <a16:creationId xmlns:a16="http://schemas.microsoft.com/office/drawing/2014/main" id="{1C541BDD-8B27-C076-DCCF-5C1351FF164E}"/>
              </a:ext>
            </a:extLst>
          </p:cNvPr>
          <p:cNvSpPr>
            <a:spLocks noGrp="1"/>
          </p:cNvSpPr>
          <p:nvPr>
            <p:ph idx="1"/>
          </p:nvPr>
        </p:nvSpPr>
        <p:spPr>
          <a:xfrm>
            <a:off x="0" y="934064"/>
            <a:ext cx="12192000" cy="5923935"/>
          </a:xfrm>
          <a:solidFill>
            <a:schemeClr val="accent3"/>
          </a:solidFill>
        </p:spPr>
        <p:txBody>
          <a:bodyPr/>
          <a:lstStyle/>
          <a:p>
            <a:pPr marL="0" indent="0" algn="just">
              <a:buNone/>
            </a:pPr>
            <a:r>
              <a:rPr lang="en-US" dirty="0"/>
              <a:t> </a:t>
            </a:r>
          </a:p>
          <a:p>
            <a:pPr marL="0" indent="0" algn="just">
              <a:buNone/>
            </a:pPr>
            <a:r>
              <a:rPr lang="en-US" dirty="0"/>
              <a:t> </a:t>
            </a:r>
          </a:p>
          <a:p>
            <a:pPr marL="0" indent="0" algn="just">
              <a:buNone/>
            </a:pPr>
            <a:r>
              <a:rPr lang="en-US" dirty="0"/>
              <a:t> </a:t>
            </a:r>
          </a:p>
          <a:p>
            <a:pPr marL="0" indent="0" algn="just">
              <a:buNone/>
            </a:pPr>
            <a:r>
              <a:rPr lang="en-US" dirty="0"/>
              <a:t> </a:t>
            </a:r>
          </a:p>
          <a:p>
            <a:pPr marL="0" indent="0" algn="just">
              <a:buNone/>
            </a:pPr>
            <a:r>
              <a:rPr lang="en-US" dirty="0"/>
              <a:t> </a:t>
            </a:r>
          </a:p>
          <a:p>
            <a:pPr marL="0" indent="0" algn="just">
              <a:buNone/>
            </a:pPr>
            <a:r>
              <a:rPr lang="en-US" dirty="0"/>
              <a:t> </a:t>
            </a:r>
          </a:p>
          <a:p>
            <a:pPr marL="0" indent="0" algn="just">
              <a:buNone/>
            </a:pPr>
            <a:r>
              <a:rPr lang="en-US" dirty="0"/>
              <a:t> </a:t>
            </a:r>
          </a:p>
          <a:p>
            <a:pPr marL="0" indent="0" algn="just">
              <a:buNone/>
            </a:pPr>
            <a:endParaRPr lang="en-IN" dirty="0">
              <a:solidFill>
                <a:schemeClr val="bg1"/>
              </a:solidFill>
            </a:endParaRPr>
          </a:p>
          <a:p>
            <a:pPr algn="just"/>
            <a:r>
              <a:rPr lang="en-IN" dirty="0">
                <a:solidFill>
                  <a:schemeClr val="bg1"/>
                </a:solidFill>
              </a:rPr>
              <a:t>The changes pertaining to search and seizure assessment are not considered, considering the importance of those provisions and it is always better to devote separate presentation for search and seizure assessments. </a:t>
            </a:r>
          </a:p>
          <a:p>
            <a:pPr marL="0" indent="0" algn="just">
              <a:buNone/>
            </a:pPr>
            <a:endParaRPr lang="en-US" dirty="0"/>
          </a:p>
        </p:txBody>
      </p:sp>
      <p:graphicFrame>
        <p:nvGraphicFramePr>
          <p:cNvPr id="4" name="Table 3">
            <a:extLst>
              <a:ext uri="{FF2B5EF4-FFF2-40B4-BE49-F238E27FC236}">
                <a16:creationId xmlns:a16="http://schemas.microsoft.com/office/drawing/2014/main" id="{E8335A2E-4591-1502-4E58-722038C58264}"/>
              </a:ext>
            </a:extLst>
          </p:cNvPr>
          <p:cNvGraphicFramePr>
            <a:graphicFrameLocks noGrp="1"/>
          </p:cNvGraphicFramePr>
          <p:nvPr>
            <p:extLst>
              <p:ext uri="{D42A27DB-BD31-4B8C-83A1-F6EECF244321}">
                <p14:modId xmlns:p14="http://schemas.microsoft.com/office/powerpoint/2010/main" val="3340242408"/>
              </p:ext>
            </p:extLst>
          </p:nvPr>
        </p:nvGraphicFramePr>
        <p:xfrm>
          <a:off x="452283" y="1392628"/>
          <a:ext cx="11514890" cy="2822300"/>
        </p:xfrm>
        <a:graphic>
          <a:graphicData uri="http://schemas.openxmlformats.org/drawingml/2006/table">
            <a:tbl>
              <a:tblPr firstRow="1">
                <a:tableStyleId>{D7AC3CCA-C797-4891-BE02-D94E43425B78}</a:tableStyleId>
              </a:tblPr>
              <a:tblGrid>
                <a:gridCol w="2782529">
                  <a:extLst>
                    <a:ext uri="{9D8B030D-6E8A-4147-A177-3AD203B41FA5}">
                      <a16:colId xmlns:a16="http://schemas.microsoft.com/office/drawing/2014/main" val="1170214790"/>
                    </a:ext>
                  </a:extLst>
                </a:gridCol>
                <a:gridCol w="2792361">
                  <a:extLst>
                    <a:ext uri="{9D8B030D-6E8A-4147-A177-3AD203B41FA5}">
                      <a16:colId xmlns:a16="http://schemas.microsoft.com/office/drawing/2014/main" val="1105373693"/>
                    </a:ext>
                  </a:extLst>
                </a:gridCol>
                <a:gridCol w="5940000">
                  <a:extLst>
                    <a:ext uri="{9D8B030D-6E8A-4147-A177-3AD203B41FA5}">
                      <a16:colId xmlns:a16="http://schemas.microsoft.com/office/drawing/2014/main" val="2143561283"/>
                    </a:ext>
                  </a:extLst>
                </a:gridCol>
              </a:tblGrid>
              <a:tr h="0">
                <a:tc>
                  <a:txBody>
                    <a:bodyPr/>
                    <a:lstStyle/>
                    <a:p>
                      <a:r>
                        <a:rPr lang="en-IN" dirty="0">
                          <a:solidFill>
                            <a:sysClr val="windowText" lastClr="000000"/>
                          </a:solidFill>
                        </a:rPr>
                        <a:t>Section as per Income Tax Act 1961</a:t>
                      </a:r>
                    </a:p>
                  </a:txBody>
                  <a:tcPr>
                    <a:solidFill>
                      <a:schemeClr val="accent3"/>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dirty="0">
                          <a:solidFill>
                            <a:sysClr val="windowText" lastClr="000000"/>
                          </a:solidFill>
                        </a:rPr>
                        <a:t>Section as per Income Tax Act 2025</a:t>
                      </a:r>
                    </a:p>
                    <a:p>
                      <a:endParaRPr lang="en-IN" dirty="0">
                        <a:solidFill>
                          <a:sysClr val="windowText" lastClr="000000"/>
                        </a:solidFill>
                      </a:endParaRPr>
                    </a:p>
                  </a:txBody>
                  <a:tcPr>
                    <a:solidFill>
                      <a:schemeClr val="accent3"/>
                    </a:solidFill>
                  </a:tcPr>
                </a:tc>
                <a:tc>
                  <a:txBody>
                    <a:bodyPr/>
                    <a:lstStyle/>
                    <a:p>
                      <a:r>
                        <a:rPr lang="en-IN" dirty="0">
                          <a:solidFill>
                            <a:sysClr val="windowText" lastClr="000000"/>
                          </a:solidFill>
                        </a:rPr>
                        <a:t>Topic</a:t>
                      </a:r>
                    </a:p>
                  </a:txBody>
                  <a:tcPr>
                    <a:solidFill>
                      <a:schemeClr val="accent3"/>
                    </a:solidFill>
                  </a:tcPr>
                </a:tc>
                <a:extLst>
                  <a:ext uri="{0D108BD9-81ED-4DB2-BD59-A6C34878D82A}">
                    <a16:rowId xmlns:a16="http://schemas.microsoft.com/office/drawing/2014/main" val="83080465"/>
                  </a:ext>
                </a:extLst>
              </a:tr>
              <a:tr h="405310">
                <a:tc>
                  <a:txBody>
                    <a:bodyPr/>
                    <a:lstStyle/>
                    <a:p>
                      <a:pPr algn="ctr"/>
                      <a:r>
                        <a:rPr lang="en-US" sz="2000" dirty="0">
                          <a:solidFill>
                            <a:sysClr val="windowText" lastClr="000000"/>
                          </a:solidFill>
                        </a:rPr>
                        <a:t>155</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288</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Other amendments</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3344103473"/>
                  </a:ext>
                </a:extLst>
              </a:tr>
              <a:tr h="405310">
                <a:tc>
                  <a:txBody>
                    <a:bodyPr/>
                    <a:lstStyle/>
                    <a:p>
                      <a:pPr algn="ctr"/>
                      <a:r>
                        <a:rPr lang="en-US" sz="2000" dirty="0">
                          <a:solidFill>
                            <a:sysClr val="windowText" lastClr="000000"/>
                          </a:solidFill>
                        </a:rPr>
                        <a:t>156</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289</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Notice of demand</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1070928071"/>
                  </a:ext>
                </a:extLst>
              </a:tr>
              <a:tr h="432619">
                <a:tc>
                  <a:txBody>
                    <a:bodyPr/>
                    <a:lstStyle/>
                    <a:p>
                      <a:pPr algn="ctr"/>
                      <a:r>
                        <a:rPr lang="en-US" sz="2000" dirty="0">
                          <a:solidFill>
                            <a:sysClr val="windowText" lastClr="000000"/>
                          </a:solidFill>
                        </a:rPr>
                        <a:t>156A</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290</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Modification and revision of notices in certain cases</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653129952"/>
                  </a:ext>
                </a:extLst>
              </a:tr>
              <a:tr h="344129">
                <a:tc>
                  <a:txBody>
                    <a:bodyPr/>
                    <a:lstStyle/>
                    <a:p>
                      <a:pPr algn="ctr"/>
                      <a:r>
                        <a:rPr lang="en-US" sz="2000" dirty="0">
                          <a:solidFill>
                            <a:sysClr val="windowText" lastClr="000000"/>
                          </a:solidFill>
                        </a:rPr>
                        <a:t>157</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291</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Intimation of loss</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228772496"/>
                  </a:ext>
                </a:extLst>
              </a:tr>
            </a:tbl>
          </a:graphicData>
        </a:graphic>
      </p:graphicFrame>
    </p:spTree>
    <p:extLst>
      <p:ext uri="{BB962C8B-B14F-4D97-AF65-F5344CB8AC3E}">
        <p14:creationId xmlns:p14="http://schemas.microsoft.com/office/powerpoint/2010/main" val="2372887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95296-C352-6C77-A48F-78D66CE309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D5E021-E48F-0640-8BB0-000E5FF89E70}"/>
              </a:ext>
            </a:extLst>
          </p:cNvPr>
          <p:cNvSpPr>
            <a:spLocks noGrp="1"/>
          </p:cNvSpPr>
          <p:nvPr>
            <p:ph type="title"/>
          </p:nvPr>
        </p:nvSpPr>
        <p:spPr>
          <a:xfrm>
            <a:off x="0" y="1"/>
            <a:ext cx="12192000" cy="1219199"/>
          </a:xfrm>
        </p:spPr>
        <p:txBody>
          <a:bodyPr>
            <a:noAutofit/>
          </a:bodyPr>
          <a:lstStyle/>
          <a:p>
            <a:pPr algn="ctr"/>
            <a:r>
              <a:rPr lang="en-IN" sz="4000" b="1" dirty="0">
                <a:solidFill>
                  <a:schemeClr val="bg1"/>
                </a:solidFill>
              </a:rPr>
              <a:t>Controversy relating to section 144C and 153 in Income Tax Act, 1961 </a:t>
            </a:r>
          </a:p>
        </p:txBody>
      </p:sp>
      <p:sp>
        <p:nvSpPr>
          <p:cNvPr id="3" name="Content Placeholder 2">
            <a:extLst>
              <a:ext uri="{FF2B5EF4-FFF2-40B4-BE49-F238E27FC236}">
                <a16:creationId xmlns:a16="http://schemas.microsoft.com/office/drawing/2014/main" id="{0D964B3F-F09F-173C-E404-FB59121FAC1C}"/>
              </a:ext>
            </a:extLst>
          </p:cNvPr>
          <p:cNvSpPr>
            <a:spLocks noGrp="1"/>
          </p:cNvSpPr>
          <p:nvPr>
            <p:ph idx="1"/>
          </p:nvPr>
        </p:nvSpPr>
        <p:spPr>
          <a:xfrm>
            <a:off x="0" y="1602659"/>
            <a:ext cx="12192000" cy="5255341"/>
          </a:xfrm>
          <a:solidFill>
            <a:schemeClr val="accent3"/>
          </a:solidFill>
        </p:spPr>
        <p:txBody>
          <a:bodyPr>
            <a:normAutofit/>
          </a:bodyPr>
          <a:lstStyle/>
          <a:p>
            <a:pPr algn="just"/>
            <a:r>
              <a:rPr lang="en-IN" sz="2200" dirty="0">
                <a:solidFill>
                  <a:schemeClr val="bg1"/>
                </a:solidFill>
              </a:rPr>
              <a:t>Time limit u/s 144C and u/s 153 as per Income Tax Act 1961 where the assessments are completed involving Transfer Pricing (TP) and the matter is travel through DRP. </a:t>
            </a:r>
          </a:p>
          <a:p>
            <a:pPr algn="just"/>
            <a:r>
              <a:rPr lang="en-IN" sz="2200" dirty="0">
                <a:solidFill>
                  <a:schemeClr val="bg1"/>
                </a:solidFill>
              </a:rPr>
              <a:t>The major controversy has arisen whether the time limit prescribed u/s 153 is applicable to the draft assessment order or the final order. </a:t>
            </a:r>
          </a:p>
          <a:p>
            <a:pPr algn="just"/>
            <a:r>
              <a:rPr lang="en-IN" sz="2200" dirty="0">
                <a:solidFill>
                  <a:schemeClr val="bg1"/>
                </a:solidFill>
              </a:rPr>
              <a:t>Whether the time limit prescribed u/s 144C(13) is to be read independently of section 153. The Hon’ble Madras High Court decision in case of </a:t>
            </a:r>
            <a:r>
              <a:rPr lang="en-IN" sz="2200" b="1" i="1" dirty="0">
                <a:solidFill>
                  <a:schemeClr val="bg1"/>
                </a:solidFill>
              </a:rPr>
              <a:t>CIT vs Roca Bathrooms Products Pvt. Ltd. (2022) 140 Taxmann.com 304 (Madras)</a:t>
            </a:r>
            <a:r>
              <a:rPr lang="en-IN" sz="2200" dirty="0">
                <a:solidFill>
                  <a:schemeClr val="bg1"/>
                </a:solidFill>
              </a:rPr>
              <a:t> and SLP granted by the Hon’ble Supreme Court in the case of </a:t>
            </a:r>
            <a:r>
              <a:rPr lang="en-IN" sz="2200" b="1" i="1" dirty="0">
                <a:solidFill>
                  <a:schemeClr val="bg1"/>
                </a:solidFill>
              </a:rPr>
              <a:t>CIT vs Roca Bathrooms Products Pvt. Ltd. (2023) 147 Taxmann.com 224 (SC)</a:t>
            </a:r>
            <a:r>
              <a:rPr lang="en-IN" sz="2200" dirty="0">
                <a:solidFill>
                  <a:schemeClr val="bg1"/>
                </a:solidFill>
              </a:rPr>
              <a:t> may kindly be referred. Further, </a:t>
            </a:r>
            <a:r>
              <a:rPr lang="en-IN" sz="2200" b="1" i="1" dirty="0">
                <a:solidFill>
                  <a:schemeClr val="bg1"/>
                </a:solidFill>
              </a:rPr>
              <a:t>Shelf Drilling Ron </a:t>
            </a:r>
            <a:r>
              <a:rPr lang="en-IN" sz="2200" b="1" i="1" dirty="0" err="1">
                <a:solidFill>
                  <a:schemeClr val="bg1"/>
                </a:solidFill>
              </a:rPr>
              <a:t>Tappmeyar</a:t>
            </a:r>
            <a:r>
              <a:rPr lang="en-IN" sz="2200" b="1" i="1" dirty="0">
                <a:solidFill>
                  <a:schemeClr val="bg1"/>
                </a:solidFill>
              </a:rPr>
              <a:t> Ltd. vs ACIT (2023) 153 Taxmann.com 162 (Bombay)</a:t>
            </a:r>
            <a:r>
              <a:rPr lang="en-IN" sz="2200" dirty="0">
                <a:solidFill>
                  <a:schemeClr val="bg1"/>
                </a:solidFill>
              </a:rPr>
              <a:t> followed by split verdict delivered by Hon’ble Supreme Court in case of </a:t>
            </a:r>
            <a:r>
              <a:rPr lang="en-IN" sz="2200" b="1" i="1" dirty="0">
                <a:solidFill>
                  <a:schemeClr val="bg1"/>
                </a:solidFill>
              </a:rPr>
              <a:t>ACIT(International tax) vs Shelf Drilling Ron </a:t>
            </a:r>
            <a:r>
              <a:rPr lang="en-IN" sz="2200" b="1" i="1" dirty="0" err="1">
                <a:solidFill>
                  <a:schemeClr val="bg1"/>
                </a:solidFill>
              </a:rPr>
              <a:t>Tappmeyar</a:t>
            </a:r>
            <a:r>
              <a:rPr lang="en-IN" sz="2200" b="1" i="1" dirty="0">
                <a:solidFill>
                  <a:schemeClr val="bg1"/>
                </a:solidFill>
              </a:rPr>
              <a:t> Ltd. (2025) 177 Taxmann.com 262 (SC)</a:t>
            </a:r>
            <a:r>
              <a:rPr lang="en-IN" sz="2200" dirty="0">
                <a:solidFill>
                  <a:schemeClr val="bg1"/>
                </a:solidFill>
              </a:rPr>
              <a:t> the matter is yet to reach the finality. </a:t>
            </a:r>
          </a:p>
          <a:p>
            <a:pPr lvl="1" algn="just"/>
            <a:endParaRPr lang="en-IN" sz="2000" dirty="0">
              <a:solidFill>
                <a:schemeClr val="bg1"/>
              </a:solidFill>
            </a:endParaRPr>
          </a:p>
          <a:p>
            <a:pPr algn="just"/>
            <a:endParaRPr lang="en-IN" dirty="0"/>
          </a:p>
        </p:txBody>
      </p:sp>
    </p:spTree>
    <p:extLst>
      <p:ext uri="{BB962C8B-B14F-4D97-AF65-F5344CB8AC3E}">
        <p14:creationId xmlns:p14="http://schemas.microsoft.com/office/powerpoint/2010/main" val="20782883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FC355-4908-939E-4E2A-153FD5F8E5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A9850B-54EF-D4AB-88C2-B62A4AE37A92}"/>
              </a:ext>
            </a:extLst>
          </p:cNvPr>
          <p:cNvSpPr>
            <a:spLocks noGrp="1"/>
          </p:cNvSpPr>
          <p:nvPr>
            <p:ph type="title"/>
          </p:nvPr>
        </p:nvSpPr>
        <p:spPr>
          <a:xfrm>
            <a:off x="0" y="-9831"/>
            <a:ext cx="12192000" cy="1690688"/>
          </a:xfrm>
        </p:spPr>
        <p:txBody>
          <a:bodyPr>
            <a:normAutofit/>
          </a:bodyPr>
          <a:lstStyle/>
          <a:p>
            <a:pPr algn="ctr"/>
            <a:r>
              <a:rPr lang="en-IN" sz="4000" b="1" dirty="0">
                <a:solidFill>
                  <a:schemeClr val="bg1"/>
                </a:solidFill>
              </a:rPr>
              <a:t>Controversy (Cont.)</a:t>
            </a:r>
          </a:p>
        </p:txBody>
      </p:sp>
      <p:sp>
        <p:nvSpPr>
          <p:cNvPr id="3" name="Content Placeholder 2">
            <a:extLst>
              <a:ext uri="{FF2B5EF4-FFF2-40B4-BE49-F238E27FC236}">
                <a16:creationId xmlns:a16="http://schemas.microsoft.com/office/drawing/2014/main" id="{24D1FF4A-8BD8-CEB0-2792-B39E890FB469}"/>
              </a:ext>
            </a:extLst>
          </p:cNvPr>
          <p:cNvSpPr>
            <a:spLocks noGrp="1"/>
          </p:cNvSpPr>
          <p:nvPr>
            <p:ph idx="1"/>
          </p:nvPr>
        </p:nvSpPr>
        <p:spPr>
          <a:xfrm>
            <a:off x="0" y="1825625"/>
            <a:ext cx="12192000" cy="5032374"/>
          </a:xfrm>
          <a:solidFill>
            <a:schemeClr val="accent3"/>
          </a:solidFill>
        </p:spPr>
        <p:txBody>
          <a:bodyPr/>
          <a:lstStyle/>
          <a:p>
            <a:pPr algn="just"/>
            <a:r>
              <a:rPr lang="en-US" dirty="0">
                <a:solidFill>
                  <a:schemeClr val="bg1"/>
                </a:solidFill>
              </a:rPr>
              <a:t>I</a:t>
            </a:r>
            <a:r>
              <a:rPr lang="en-IN" dirty="0">
                <a:solidFill>
                  <a:schemeClr val="bg1"/>
                </a:solidFill>
              </a:rPr>
              <a:t>n this background the amendment is made u/s 275 and 286 of Income Tax Act, 2025. </a:t>
            </a:r>
          </a:p>
          <a:p>
            <a:pPr algn="just"/>
            <a:r>
              <a:rPr lang="en-IN" dirty="0">
                <a:solidFill>
                  <a:schemeClr val="bg1"/>
                </a:solidFill>
              </a:rPr>
              <a:t>The amendments provides that anything contained in section 286 (Old Act section 153) where a draft of a proposed order of assessment under sub-section (1) is forwarded withing the time allowed under the said section, the further, time period available to assessing officer to complete the assessment under sub-section (3) shall be governed by the provisions of this section. </a:t>
            </a:r>
          </a:p>
          <a:p>
            <a:pPr algn="just"/>
            <a:r>
              <a:rPr lang="en-IN" dirty="0">
                <a:solidFill>
                  <a:schemeClr val="bg1"/>
                </a:solidFill>
              </a:rPr>
              <a:t>The amendment is brought with an intention to end the litigation following the decision of Roca Bathroom and Shelf Drilling case. </a:t>
            </a:r>
          </a:p>
          <a:p>
            <a:pPr algn="just"/>
            <a:r>
              <a:rPr lang="en-US" dirty="0">
                <a:solidFill>
                  <a:schemeClr val="bg1"/>
                </a:solidFill>
              </a:rPr>
              <a:t>I</a:t>
            </a:r>
            <a:r>
              <a:rPr lang="en-IN" dirty="0">
                <a:solidFill>
                  <a:schemeClr val="bg1"/>
                </a:solidFill>
              </a:rPr>
              <a:t>t is also important to note that the Income Tax Act, 1961 is also amended by Finance Act, 2026.  For e.g. </a:t>
            </a:r>
          </a:p>
          <a:p>
            <a:pPr lvl="1" algn="just"/>
            <a:r>
              <a:rPr lang="en-IN" sz="2000" dirty="0">
                <a:solidFill>
                  <a:schemeClr val="bg1"/>
                </a:solidFill>
              </a:rPr>
              <a:t>The controversy related to time limit u/s 144C(13) and section 153, the amendment in Income Tax Act, 2025 by virtue of amending section 275 has also been correspondingly amended in Income Tax Act, 1961 by insertion of  sub-section 4A of section 144C(13). </a:t>
            </a:r>
          </a:p>
          <a:p>
            <a:pPr marL="0" indent="0" algn="just">
              <a:buNone/>
            </a:pPr>
            <a:endParaRPr lang="en-IN" dirty="0">
              <a:solidFill>
                <a:schemeClr val="bg1"/>
              </a:solidFill>
            </a:endParaRPr>
          </a:p>
        </p:txBody>
      </p:sp>
    </p:spTree>
    <p:extLst>
      <p:ext uri="{BB962C8B-B14F-4D97-AF65-F5344CB8AC3E}">
        <p14:creationId xmlns:p14="http://schemas.microsoft.com/office/powerpoint/2010/main" val="4273628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FA808-6D6B-339D-E296-6ACFC8DFC0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F380C8-9377-9D58-D5F4-8A561344BA21}"/>
              </a:ext>
            </a:extLst>
          </p:cNvPr>
          <p:cNvSpPr>
            <a:spLocks noGrp="1"/>
          </p:cNvSpPr>
          <p:nvPr>
            <p:ph type="title"/>
          </p:nvPr>
        </p:nvSpPr>
        <p:spPr>
          <a:xfrm>
            <a:off x="0" y="1"/>
            <a:ext cx="12192000" cy="1690688"/>
          </a:xfrm>
        </p:spPr>
        <p:txBody>
          <a:bodyPr>
            <a:noAutofit/>
          </a:bodyPr>
          <a:lstStyle/>
          <a:p>
            <a:pPr algn="ctr"/>
            <a:r>
              <a:rPr lang="en-US" sz="4000" b="1" dirty="0">
                <a:solidFill>
                  <a:schemeClr val="bg1"/>
                </a:solidFill>
              </a:rPr>
              <a:t>Controversy related to Section 151A of 1961 Act (i.e. notice issued by JAO/FAO) </a:t>
            </a:r>
            <a:endParaRPr lang="en-IN" sz="4000" b="1" dirty="0">
              <a:solidFill>
                <a:schemeClr val="bg1"/>
              </a:solidFill>
            </a:endParaRPr>
          </a:p>
        </p:txBody>
      </p:sp>
      <p:sp>
        <p:nvSpPr>
          <p:cNvPr id="3" name="Content Placeholder 2">
            <a:extLst>
              <a:ext uri="{FF2B5EF4-FFF2-40B4-BE49-F238E27FC236}">
                <a16:creationId xmlns:a16="http://schemas.microsoft.com/office/drawing/2014/main" id="{A32F881F-4ED8-63A4-2DE2-B4A4CE9E7630}"/>
              </a:ext>
            </a:extLst>
          </p:cNvPr>
          <p:cNvSpPr>
            <a:spLocks noGrp="1"/>
          </p:cNvSpPr>
          <p:nvPr>
            <p:ph idx="1"/>
          </p:nvPr>
        </p:nvSpPr>
        <p:spPr>
          <a:xfrm>
            <a:off x="0" y="1825625"/>
            <a:ext cx="12192000" cy="5032374"/>
          </a:xfrm>
          <a:solidFill>
            <a:schemeClr val="accent3"/>
          </a:solidFill>
        </p:spPr>
        <p:txBody>
          <a:bodyPr/>
          <a:lstStyle/>
          <a:p>
            <a:pPr algn="just"/>
            <a:r>
              <a:rPr lang="en-US" dirty="0">
                <a:solidFill>
                  <a:schemeClr val="bg1"/>
                </a:solidFill>
              </a:rPr>
              <a:t>T</a:t>
            </a:r>
            <a:r>
              <a:rPr lang="en-IN" dirty="0">
                <a:solidFill>
                  <a:schemeClr val="bg1"/>
                </a:solidFill>
              </a:rPr>
              <a:t>here are various cases pending in litigation where the reassessment jurisdiction by issuing notice u/s 148 of 1961 Act, was assumed when the notice was issued by JAO. The Hon’ble Courts have held that the notice issued by JAO is contrary to the scheme u/s 151A of 1961 Act, and therefore, the assessments has been quashed. </a:t>
            </a:r>
          </a:p>
          <a:p>
            <a:pPr algn="just"/>
            <a:r>
              <a:rPr lang="en-IN" dirty="0">
                <a:solidFill>
                  <a:schemeClr val="bg1"/>
                </a:solidFill>
              </a:rPr>
              <a:t>The important judgment is in the case of </a:t>
            </a:r>
            <a:r>
              <a:rPr lang="en-IN" b="1" i="1" dirty="0">
                <a:solidFill>
                  <a:schemeClr val="bg1"/>
                </a:solidFill>
              </a:rPr>
              <a:t>Hexaware Technologies Ltd. vs ACIT (2024) 162 Taxmann.com 225 (Bombay)</a:t>
            </a:r>
            <a:r>
              <a:rPr lang="en-IN" dirty="0">
                <a:solidFill>
                  <a:schemeClr val="bg1"/>
                </a:solidFill>
              </a:rPr>
              <a:t>. Now in Income Tax Act, 2025  the section 279 is amended by inserting sub-section (3) which provides that the assessing officer for the purpose of section 280 and 281 (148 and 148A of 1961, Act) shall mean an assessing officer other than NFAC or any other assessment unit referred in section 273(3) (earlier 144B(3)). </a:t>
            </a:r>
          </a:p>
          <a:p>
            <a:pPr algn="just"/>
            <a:r>
              <a:rPr lang="en-IN" dirty="0">
                <a:solidFill>
                  <a:schemeClr val="bg1"/>
                </a:solidFill>
              </a:rPr>
              <a:t>The section 147A of Income Tax Act, 1961 is also amended by Finance Act, 2026 to provide that “notwithstanding…………………….. For the purpose of section 148 and 148A shall mean and shall always be deemed to have meant that the assessing officer other than NFAC or other assessment unit referred in section 144B(3). </a:t>
            </a:r>
            <a:endParaRPr lang="en-IN" dirty="0"/>
          </a:p>
        </p:txBody>
      </p:sp>
    </p:spTree>
    <p:extLst>
      <p:ext uri="{BB962C8B-B14F-4D97-AF65-F5344CB8AC3E}">
        <p14:creationId xmlns:p14="http://schemas.microsoft.com/office/powerpoint/2010/main" val="956459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A6881-E6D1-4FDE-A1F4-08C4CC1D32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1F932E-DB88-7A53-312A-4925ACAFF6D3}"/>
              </a:ext>
            </a:extLst>
          </p:cNvPr>
          <p:cNvSpPr>
            <a:spLocks noGrp="1"/>
          </p:cNvSpPr>
          <p:nvPr>
            <p:ph type="title"/>
          </p:nvPr>
        </p:nvSpPr>
        <p:spPr>
          <a:xfrm>
            <a:off x="0" y="1"/>
            <a:ext cx="12192000" cy="1690688"/>
          </a:xfrm>
        </p:spPr>
        <p:txBody>
          <a:bodyPr>
            <a:normAutofit/>
          </a:bodyPr>
          <a:lstStyle/>
          <a:p>
            <a:pPr algn="ctr"/>
            <a:r>
              <a:rPr lang="en-US" sz="4000" b="1" dirty="0">
                <a:solidFill>
                  <a:schemeClr val="bg1"/>
                </a:solidFill>
              </a:rPr>
              <a:t>Authentication of Electronic Record</a:t>
            </a:r>
            <a:endParaRPr lang="en-IN" sz="4000" b="1" dirty="0">
              <a:solidFill>
                <a:schemeClr val="bg1"/>
              </a:solidFill>
            </a:endParaRPr>
          </a:p>
        </p:txBody>
      </p:sp>
      <p:sp>
        <p:nvSpPr>
          <p:cNvPr id="3" name="Content Placeholder 2">
            <a:extLst>
              <a:ext uri="{FF2B5EF4-FFF2-40B4-BE49-F238E27FC236}">
                <a16:creationId xmlns:a16="http://schemas.microsoft.com/office/drawing/2014/main" id="{6A57EE27-3CE0-08BB-2E4C-146252B0788F}"/>
              </a:ext>
            </a:extLst>
          </p:cNvPr>
          <p:cNvSpPr>
            <a:spLocks noGrp="1"/>
          </p:cNvSpPr>
          <p:nvPr>
            <p:ph idx="1"/>
          </p:nvPr>
        </p:nvSpPr>
        <p:spPr>
          <a:xfrm>
            <a:off x="0" y="1825625"/>
            <a:ext cx="12192000" cy="5032374"/>
          </a:xfrm>
          <a:solidFill>
            <a:schemeClr val="accent3"/>
          </a:solidFill>
        </p:spPr>
        <p:txBody>
          <a:bodyPr/>
          <a:lstStyle/>
          <a:p>
            <a:pPr algn="just"/>
            <a:r>
              <a:rPr lang="en-IN" dirty="0">
                <a:solidFill>
                  <a:schemeClr val="bg1"/>
                </a:solidFill>
              </a:rPr>
              <a:t>In the Income Tax Act, 1961 u/s 144B(6) there was a provision to authenticate electronic record by affixing DSC and the provision was on statute from 01.04.2022. The Finance Act, 2026 has amended section 144B(6)(c) that now assessment unit or verification unit or technical unit  or review unit shall authenticate electronic record by way of an electronic communication and the requirement of affixing DSC is removed. </a:t>
            </a:r>
          </a:p>
          <a:p>
            <a:pPr marL="0" indent="0" algn="just">
              <a:buNone/>
            </a:pPr>
            <a:endParaRPr lang="en-IN" dirty="0"/>
          </a:p>
        </p:txBody>
      </p:sp>
    </p:spTree>
    <p:extLst>
      <p:ext uri="{BB962C8B-B14F-4D97-AF65-F5344CB8AC3E}">
        <p14:creationId xmlns:p14="http://schemas.microsoft.com/office/powerpoint/2010/main" val="961610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0229A-CA6E-A813-2D9C-DFF052C480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5FC6AC-0544-CB4D-863F-AAA9FB6E689E}"/>
              </a:ext>
            </a:extLst>
          </p:cNvPr>
          <p:cNvSpPr>
            <a:spLocks noGrp="1"/>
          </p:cNvSpPr>
          <p:nvPr>
            <p:ph type="title"/>
          </p:nvPr>
        </p:nvSpPr>
        <p:spPr>
          <a:xfrm>
            <a:off x="0" y="1"/>
            <a:ext cx="12192000" cy="1690688"/>
          </a:xfrm>
        </p:spPr>
        <p:txBody>
          <a:bodyPr>
            <a:normAutofit/>
          </a:bodyPr>
          <a:lstStyle/>
          <a:p>
            <a:pPr algn="ctr"/>
            <a:r>
              <a:rPr lang="en-US" sz="4000" b="1" dirty="0">
                <a:solidFill>
                  <a:schemeClr val="bg1"/>
                </a:solidFill>
              </a:rPr>
              <a:t>Assessment Proceedings (Cont.)</a:t>
            </a:r>
            <a:endParaRPr lang="en-IN" sz="4000" b="1" dirty="0">
              <a:solidFill>
                <a:schemeClr val="bg1"/>
              </a:solidFill>
            </a:endParaRPr>
          </a:p>
        </p:txBody>
      </p:sp>
      <p:sp>
        <p:nvSpPr>
          <p:cNvPr id="3" name="Content Placeholder 2">
            <a:extLst>
              <a:ext uri="{FF2B5EF4-FFF2-40B4-BE49-F238E27FC236}">
                <a16:creationId xmlns:a16="http://schemas.microsoft.com/office/drawing/2014/main" id="{E81FC876-164C-5059-FB48-3A2302CF5D32}"/>
              </a:ext>
            </a:extLst>
          </p:cNvPr>
          <p:cNvSpPr>
            <a:spLocks noGrp="1"/>
          </p:cNvSpPr>
          <p:nvPr>
            <p:ph idx="1"/>
          </p:nvPr>
        </p:nvSpPr>
        <p:spPr>
          <a:xfrm>
            <a:off x="0" y="1835457"/>
            <a:ext cx="12192000" cy="5032374"/>
          </a:xfrm>
          <a:solidFill>
            <a:schemeClr val="accent3"/>
          </a:solidFill>
        </p:spPr>
        <p:txBody>
          <a:bodyPr/>
          <a:lstStyle/>
          <a:p>
            <a:pPr algn="just"/>
            <a:r>
              <a:rPr lang="en-US" dirty="0">
                <a:solidFill>
                  <a:schemeClr val="bg1"/>
                </a:solidFill>
              </a:rPr>
              <a:t>Section</a:t>
            </a:r>
            <a:r>
              <a:rPr lang="en-IN" dirty="0">
                <a:solidFill>
                  <a:schemeClr val="bg1"/>
                </a:solidFill>
              </a:rPr>
              <a:t> 280 (148 of the Income Tax Act, 1961) is amended by inserting sub-clause (c) that when assessing officer issues a notice u/s 280 and order u/s 281 (i.e. order u/s 148A) the period specified in the notice should not be less than thirty days and shall not exceed three months from the end of the month in which the notice is issued. </a:t>
            </a:r>
          </a:p>
          <a:p>
            <a:pPr algn="just"/>
            <a:r>
              <a:rPr lang="en-IN" dirty="0">
                <a:solidFill>
                  <a:schemeClr val="bg1"/>
                </a:solidFill>
              </a:rPr>
              <a:t>Prior to this amendment there was provision providing minimum time limit. Only maximum time limit was provided. </a:t>
            </a:r>
          </a:p>
          <a:p>
            <a:pPr algn="just"/>
            <a:r>
              <a:rPr lang="en-IN" dirty="0">
                <a:solidFill>
                  <a:schemeClr val="bg1"/>
                </a:solidFill>
              </a:rPr>
              <a:t>There are the following stages in issuing the notice to the assesse:</a:t>
            </a:r>
          </a:p>
          <a:p>
            <a:pPr lvl="1" algn="just"/>
            <a:r>
              <a:rPr lang="en-IN" sz="2000" dirty="0">
                <a:solidFill>
                  <a:schemeClr val="bg1"/>
                </a:solidFill>
              </a:rPr>
              <a:t>The date on which the notice is generated on ITBA portal. </a:t>
            </a:r>
          </a:p>
          <a:p>
            <a:pPr lvl="1" algn="just"/>
            <a:r>
              <a:rPr lang="en-IN" sz="2000" dirty="0">
                <a:solidFill>
                  <a:schemeClr val="bg1"/>
                </a:solidFill>
              </a:rPr>
              <a:t>The date on which the notice is signed.</a:t>
            </a:r>
          </a:p>
          <a:p>
            <a:pPr lvl="1" algn="just"/>
            <a:r>
              <a:rPr lang="en-IN" sz="2000" dirty="0">
                <a:solidFill>
                  <a:schemeClr val="bg1"/>
                </a:solidFill>
              </a:rPr>
              <a:t>The date on which the DIN is generated. </a:t>
            </a:r>
          </a:p>
          <a:p>
            <a:pPr lvl="1" algn="just"/>
            <a:r>
              <a:rPr lang="en-IN" sz="2000" dirty="0">
                <a:solidFill>
                  <a:schemeClr val="bg1"/>
                </a:solidFill>
              </a:rPr>
              <a:t>The date on which the notice is issued or dispatched.</a:t>
            </a:r>
          </a:p>
          <a:p>
            <a:pPr lvl="1" algn="just"/>
            <a:r>
              <a:rPr lang="en-IN" sz="2000" dirty="0">
                <a:solidFill>
                  <a:schemeClr val="bg1"/>
                </a:solidFill>
              </a:rPr>
              <a:t>The date on which the notice is served.  </a:t>
            </a:r>
            <a:endParaRPr lang="en-IN" sz="2000" dirty="0"/>
          </a:p>
        </p:txBody>
      </p:sp>
    </p:spTree>
    <p:extLst>
      <p:ext uri="{BB962C8B-B14F-4D97-AF65-F5344CB8AC3E}">
        <p14:creationId xmlns:p14="http://schemas.microsoft.com/office/powerpoint/2010/main" val="3537282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DB47C-87F6-A43E-BFC8-1241C7B55C77}"/>
              </a:ext>
            </a:extLst>
          </p:cNvPr>
          <p:cNvSpPr>
            <a:spLocks noGrp="1"/>
          </p:cNvSpPr>
          <p:nvPr>
            <p:ph type="title"/>
          </p:nvPr>
        </p:nvSpPr>
        <p:spPr>
          <a:xfrm>
            <a:off x="0" y="1"/>
            <a:ext cx="12192000" cy="953728"/>
          </a:xfrm>
        </p:spPr>
        <p:txBody>
          <a:bodyPr>
            <a:normAutofit/>
          </a:bodyPr>
          <a:lstStyle/>
          <a:p>
            <a:pPr algn="ctr"/>
            <a:r>
              <a:rPr lang="en-IN" sz="4000" b="1" dirty="0">
                <a:solidFill>
                  <a:schemeClr val="bg1"/>
                </a:solidFill>
              </a:rPr>
              <a:t>Introduction</a:t>
            </a:r>
            <a:endParaRPr lang="en-IN" sz="4400" b="1" dirty="0">
              <a:solidFill>
                <a:schemeClr val="bg1"/>
              </a:solidFill>
            </a:endParaRPr>
          </a:p>
        </p:txBody>
      </p:sp>
      <p:sp>
        <p:nvSpPr>
          <p:cNvPr id="3" name="Content Placeholder 2">
            <a:extLst>
              <a:ext uri="{FF2B5EF4-FFF2-40B4-BE49-F238E27FC236}">
                <a16:creationId xmlns:a16="http://schemas.microsoft.com/office/drawing/2014/main" id="{04D52B29-6277-E8FB-41F4-F45AF5EF04BA}"/>
              </a:ext>
            </a:extLst>
          </p:cNvPr>
          <p:cNvSpPr>
            <a:spLocks noGrp="1"/>
          </p:cNvSpPr>
          <p:nvPr>
            <p:ph idx="1"/>
          </p:nvPr>
        </p:nvSpPr>
        <p:spPr>
          <a:xfrm>
            <a:off x="0" y="1825625"/>
            <a:ext cx="12192000" cy="5032374"/>
          </a:xfrm>
        </p:spPr>
        <p:txBody>
          <a:bodyPr/>
          <a:lstStyle/>
          <a:p>
            <a:pPr algn="just"/>
            <a:r>
              <a:rPr lang="en-IN" dirty="0">
                <a:solidFill>
                  <a:schemeClr val="bg1"/>
                </a:solidFill>
              </a:rPr>
              <a:t>We all are aware that the Hon’ble Finance Minster in her budget speech for Union Budget for 2024-25 announced a comprehensive review of Income Tax Act, 1961 to make the Income Tax Law concise, lucid and easy to understand. </a:t>
            </a:r>
          </a:p>
          <a:p>
            <a:pPr algn="just"/>
            <a:r>
              <a:rPr lang="en-IN" dirty="0">
                <a:solidFill>
                  <a:schemeClr val="bg1"/>
                </a:solidFill>
              </a:rPr>
              <a:t>I believe that today as a practising CA’s, we cannot make any statement whether by introduction of Income Tax Act, 2025 the purpose of this significant change is really achieved or not. After filing returns for Tax Year 2026-27, facing scrutiny of returns and the matters litigated in appeal thereafter, will itself test whether the objective is achieved or not. </a:t>
            </a:r>
          </a:p>
          <a:p>
            <a:pPr algn="just"/>
            <a:r>
              <a:rPr lang="en-IN" dirty="0">
                <a:solidFill>
                  <a:schemeClr val="bg1"/>
                </a:solidFill>
              </a:rPr>
              <a:t>While going through the material which is now available in public domain, on reading of the bare act some parts of the statues appears easy to understand but we need to wait and watch for the further developments. </a:t>
            </a:r>
          </a:p>
          <a:p>
            <a:pPr algn="just"/>
            <a:endParaRPr lang="en-IN" dirty="0"/>
          </a:p>
        </p:txBody>
      </p:sp>
    </p:spTree>
    <p:extLst>
      <p:ext uri="{BB962C8B-B14F-4D97-AF65-F5344CB8AC3E}">
        <p14:creationId xmlns:p14="http://schemas.microsoft.com/office/powerpoint/2010/main" val="21727047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F6275-C6E6-DC2F-A353-8B9FCF29DA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FA9557-0698-E994-326D-BF1BAC1F8941}"/>
              </a:ext>
            </a:extLst>
          </p:cNvPr>
          <p:cNvSpPr>
            <a:spLocks noGrp="1"/>
          </p:cNvSpPr>
          <p:nvPr>
            <p:ph type="title"/>
          </p:nvPr>
        </p:nvSpPr>
        <p:spPr>
          <a:xfrm>
            <a:off x="0" y="1"/>
            <a:ext cx="12192000" cy="1690688"/>
          </a:xfrm>
        </p:spPr>
        <p:txBody>
          <a:bodyPr>
            <a:normAutofit/>
          </a:bodyPr>
          <a:lstStyle/>
          <a:p>
            <a:pPr algn="ctr"/>
            <a:r>
              <a:rPr lang="en-US" sz="4000" b="1" dirty="0">
                <a:solidFill>
                  <a:schemeClr val="bg1"/>
                </a:solidFill>
              </a:rPr>
              <a:t>Assessment Proceedings (Cont.)</a:t>
            </a:r>
            <a:endParaRPr lang="en-IN" sz="4000" b="1" dirty="0">
              <a:solidFill>
                <a:schemeClr val="bg1"/>
              </a:solidFill>
            </a:endParaRPr>
          </a:p>
        </p:txBody>
      </p:sp>
      <p:sp>
        <p:nvSpPr>
          <p:cNvPr id="3" name="Content Placeholder 2">
            <a:extLst>
              <a:ext uri="{FF2B5EF4-FFF2-40B4-BE49-F238E27FC236}">
                <a16:creationId xmlns:a16="http://schemas.microsoft.com/office/drawing/2014/main" id="{C10A9FE5-15B2-1FFB-537C-FD3EF9BA87B0}"/>
              </a:ext>
            </a:extLst>
          </p:cNvPr>
          <p:cNvSpPr>
            <a:spLocks noGrp="1"/>
          </p:cNvSpPr>
          <p:nvPr>
            <p:ph idx="1"/>
          </p:nvPr>
        </p:nvSpPr>
        <p:spPr>
          <a:xfrm>
            <a:off x="0" y="766916"/>
            <a:ext cx="12192000" cy="6091083"/>
          </a:xfrm>
          <a:solidFill>
            <a:schemeClr val="accent3"/>
          </a:solidFill>
        </p:spPr>
        <p:txBody>
          <a:bodyPr>
            <a:normAutofit/>
          </a:bodyPr>
          <a:lstStyle/>
          <a:p>
            <a:pPr algn="just"/>
            <a:r>
              <a:rPr lang="en-US" dirty="0">
                <a:solidFill>
                  <a:schemeClr val="bg1"/>
                </a:solidFill>
              </a:rPr>
              <a:t>I</a:t>
            </a:r>
            <a:r>
              <a:rPr lang="en-IN" dirty="0">
                <a:solidFill>
                  <a:schemeClr val="bg1"/>
                </a:solidFill>
              </a:rPr>
              <a:t>n the non-electronic era there are lot of jurisprudence which have made a distinction between “date of notice”, “date of issue of notice”, and “date of service of notice”. </a:t>
            </a:r>
          </a:p>
          <a:p>
            <a:pPr algn="just"/>
            <a:r>
              <a:rPr lang="en-IN" dirty="0">
                <a:solidFill>
                  <a:schemeClr val="bg1"/>
                </a:solidFill>
              </a:rPr>
              <a:t>Theoretically, if one wants to challenge the validity of the notice it is to be noted that the date mentioned in the notice or generation of notice from ITBA portal should not be considered as the date of notice unless it is signed by the authority. (Refer the decision of </a:t>
            </a:r>
            <a:r>
              <a:rPr lang="en-IN" b="1" i="1" dirty="0">
                <a:solidFill>
                  <a:schemeClr val="bg1"/>
                </a:solidFill>
              </a:rPr>
              <a:t>Suman Jeet Agarwal vs ITO (2022) 143 Taxmann.com 11 (Delhi)</a:t>
            </a:r>
            <a:r>
              <a:rPr lang="en-IN" dirty="0">
                <a:solidFill>
                  <a:schemeClr val="bg1"/>
                </a:solidFill>
              </a:rPr>
              <a:t>).</a:t>
            </a:r>
          </a:p>
          <a:p>
            <a:pPr algn="just"/>
            <a:r>
              <a:rPr lang="en-IN" dirty="0">
                <a:solidFill>
                  <a:schemeClr val="bg1"/>
                </a:solidFill>
              </a:rPr>
              <a:t>Further, section 282A(1) of Income Tax Act, 1961 mandates that any notice issued by the authority shall be signed. The signing of notice whether manually or by DSC it was essential to consider it as valid notice. All stages before signing of notice will not be relevant for computing the limitation period with respect to date of notice. </a:t>
            </a:r>
          </a:p>
          <a:p>
            <a:pPr algn="just"/>
            <a:r>
              <a:rPr lang="en-IN" dirty="0">
                <a:solidFill>
                  <a:schemeClr val="bg1"/>
                </a:solidFill>
              </a:rPr>
              <a:t>Date of issue of notice refers to dispatched date. </a:t>
            </a:r>
          </a:p>
          <a:p>
            <a:pPr algn="just"/>
            <a:r>
              <a:rPr lang="en-IN" dirty="0">
                <a:solidFill>
                  <a:schemeClr val="bg1"/>
                </a:solidFill>
              </a:rPr>
              <a:t>Date of service refers to the date on which it is received by the assesse. </a:t>
            </a:r>
          </a:p>
          <a:p>
            <a:pPr algn="just"/>
            <a:r>
              <a:rPr lang="en-IN" dirty="0">
                <a:solidFill>
                  <a:schemeClr val="bg1"/>
                </a:solidFill>
              </a:rPr>
              <a:t>The amendment inserted only refers to “Date of notice”. Therefore, there is a significant departure from the legal principals for counting limitation period which normally starts from date of receipt of notice or at least from date of issue of notice. </a:t>
            </a:r>
          </a:p>
          <a:p>
            <a:pPr algn="just"/>
            <a:r>
              <a:rPr lang="en-IN" dirty="0">
                <a:solidFill>
                  <a:schemeClr val="bg1"/>
                </a:solidFill>
              </a:rPr>
              <a:t>n the past date of notice was never a point for considering limitation period. The literal interpretation of this amendment will make a huge difference. </a:t>
            </a:r>
          </a:p>
        </p:txBody>
      </p:sp>
    </p:spTree>
    <p:extLst>
      <p:ext uri="{BB962C8B-B14F-4D97-AF65-F5344CB8AC3E}">
        <p14:creationId xmlns:p14="http://schemas.microsoft.com/office/powerpoint/2010/main" val="3355570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53B88-0BFA-8137-FD4B-62B542C500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99844-C6A9-34DD-C0C1-4A8D8EA098E1}"/>
              </a:ext>
            </a:extLst>
          </p:cNvPr>
          <p:cNvSpPr>
            <a:spLocks noGrp="1"/>
          </p:cNvSpPr>
          <p:nvPr>
            <p:ph type="title"/>
          </p:nvPr>
        </p:nvSpPr>
        <p:spPr>
          <a:xfrm>
            <a:off x="0" y="1"/>
            <a:ext cx="12192000" cy="1690688"/>
          </a:xfrm>
        </p:spPr>
        <p:txBody>
          <a:bodyPr>
            <a:normAutofit/>
          </a:bodyPr>
          <a:lstStyle/>
          <a:p>
            <a:pPr algn="ctr"/>
            <a:r>
              <a:rPr lang="en-US" sz="4000" b="1" dirty="0">
                <a:solidFill>
                  <a:schemeClr val="bg1"/>
                </a:solidFill>
              </a:rPr>
              <a:t>Assessment Proceedings (Cont.)</a:t>
            </a:r>
            <a:endParaRPr lang="en-IN" sz="4000" b="1" dirty="0">
              <a:solidFill>
                <a:schemeClr val="bg1"/>
              </a:solidFill>
            </a:endParaRPr>
          </a:p>
        </p:txBody>
      </p:sp>
      <p:sp>
        <p:nvSpPr>
          <p:cNvPr id="3" name="Content Placeholder 2">
            <a:extLst>
              <a:ext uri="{FF2B5EF4-FFF2-40B4-BE49-F238E27FC236}">
                <a16:creationId xmlns:a16="http://schemas.microsoft.com/office/drawing/2014/main" id="{C0CEF3EF-2ECC-904D-7858-7561A2698DD1}"/>
              </a:ext>
            </a:extLst>
          </p:cNvPr>
          <p:cNvSpPr>
            <a:spLocks noGrp="1"/>
          </p:cNvSpPr>
          <p:nvPr>
            <p:ph idx="1"/>
          </p:nvPr>
        </p:nvSpPr>
        <p:spPr>
          <a:xfrm>
            <a:off x="0" y="934065"/>
            <a:ext cx="12192000" cy="5923935"/>
          </a:xfrm>
          <a:solidFill>
            <a:schemeClr val="accent3"/>
          </a:solidFill>
        </p:spPr>
        <p:txBody>
          <a:bodyPr>
            <a:normAutofit fontScale="92500" lnSpcReduction="10000"/>
          </a:bodyPr>
          <a:lstStyle/>
          <a:p>
            <a:pPr algn="just"/>
            <a:r>
              <a:rPr lang="en-IN" sz="2300" dirty="0">
                <a:solidFill>
                  <a:schemeClr val="bg1"/>
                </a:solidFill>
              </a:rPr>
              <a:t>The main points decided by Hon’ble Delhi High Court in the E-era are as follows which are very important in the present controversy:</a:t>
            </a:r>
          </a:p>
          <a:p>
            <a:pPr lvl="1" algn="just"/>
            <a:r>
              <a:rPr lang="en-US" sz="2100" dirty="0">
                <a:solidFill>
                  <a:schemeClr val="bg1"/>
                </a:solidFill>
              </a:rPr>
              <a:t>Mere generation of notice under section 148 on ITBA software cannot in fact, or in law constitute issue of notice, it is only upon due dispatch, that notice can be said to have been 'issued'</a:t>
            </a:r>
          </a:p>
          <a:p>
            <a:pPr lvl="1" algn="just"/>
            <a:r>
              <a:rPr lang="en-US" sz="2100" dirty="0">
                <a:solidFill>
                  <a:schemeClr val="bg1"/>
                </a:solidFill>
              </a:rPr>
              <a:t>Date of issue of notice is not important, it is date of signing notice which is important, hence, where notice was dated 31-3-2021 but had been digitally signed on 1-4-2021, date of notice will be 1-4-2021</a:t>
            </a:r>
          </a:p>
          <a:p>
            <a:pPr lvl="1" algn="just"/>
            <a:r>
              <a:rPr lang="en-US" sz="2100" dirty="0">
                <a:solidFill>
                  <a:schemeClr val="bg1"/>
                </a:solidFill>
              </a:rPr>
              <a:t>Where notices were sent through registered e-mail ID of respective Assessing Officers, though not digitally signed, it will be held to be valid service of notice and date and time of dispatch as recorded in ITBA portal will be taken as date of issuance of notice in this regard</a:t>
            </a:r>
          </a:p>
          <a:p>
            <a:pPr lvl="1" algn="just"/>
            <a:r>
              <a:rPr lang="en-US" sz="2100" dirty="0">
                <a:solidFill>
                  <a:schemeClr val="bg1"/>
                </a:solidFill>
              </a:rPr>
              <a:t>Where notices were only uploaded in E-filing portal of assessees without any real time alert, date and time when assessees viewed notices in E-filing portal, as recorded in ITBA portal will be construed as date of service of notice</a:t>
            </a:r>
          </a:p>
          <a:p>
            <a:pPr lvl="1" algn="just"/>
            <a:r>
              <a:rPr lang="en-US" sz="2100" dirty="0">
                <a:solidFill>
                  <a:schemeClr val="bg1"/>
                </a:solidFill>
              </a:rPr>
              <a:t>Where notices were manually dispatched, date and time when notices were delivered to post office for dispatch was to be construed as date of issuance of notice</a:t>
            </a:r>
          </a:p>
          <a:p>
            <a:pPr lvl="1" algn="just"/>
            <a:r>
              <a:rPr lang="en-US" sz="2100" dirty="0">
                <a:solidFill>
                  <a:schemeClr val="bg1"/>
                </a:solidFill>
              </a:rPr>
              <a:t>Where notices were sent to unrelated e-mail addresses, date on which notice was first viewed by assessee on E-filing portal was to be construed as date of issuance of notice</a:t>
            </a:r>
            <a:endParaRPr lang="en-IN" sz="2100" dirty="0">
              <a:solidFill>
                <a:schemeClr val="bg1"/>
              </a:solidFill>
            </a:endParaRPr>
          </a:p>
          <a:p>
            <a:pPr algn="just"/>
            <a:endParaRPr lang="en-IN" dirty="0"/>
          </a:p>
        </p:txBody>
      </p:sp>
    </p:spTree>
    <p:extLst>
      <p:ext uri="{BB962C8B-B14F-4D97-AF65-F5344CB8AC3E}">
        <p14:creationId xmlns:p14="http://schemas.microsoft.com/office/powerpoint/2010/main" val="537036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E45D2-671D-FAA8-8275-77CBA03149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8D3F1F-BA90-8C2B-E47A-FB0C20C677ED}"/>
              </a:ext>
            </a:extLst>
          </p:cNvPr>
          <p:cNvSpPr>
            <a:spLocks noGrp="1"/>
          </p:cNvSpPr>
          <p:nvPr>
            <p:ph type="title"/>
          </p:nvPr>
        </p:nvSpPr>
        <p:spPr>
          <a:xfrm>
            <a:off x="0" y="1"/>
            <a:ext cx="12192000" cy="1690688"/>
          </a:xfrm>
        </p:spPr>
        <p:txBody>
          <a:bodyPr>
            <a:normAutofit/>
          </a:bodyPr>
          <a:lstStyle/>
          <a:p>
            <a:pPr algn="ctr"/>
            <a:r>
              <a:rPr lang="en-US" sz="4000" b="1" dirty="0">
                <a:solidFill>
                  <a:schemeClr val="bg1"/>
                </a:solidFill>
              </a:rPr>
              <a:t>Time limit for making assessment pursuance to appeal order</a:t>
            </a:r>
            <a:endParaRPr lang="en-IN" sz="4000" b="1" dirty="0">
              <a:solidFill>
                <a:schemeClr val="bg1"/>
              </a:solidFill>
            </a:endParaRPr>
          </a:p>
        </p:txBody>
      </p:sp>
      <p:sp>
        <p:nvSpPr>
          <p:cNvPr id="3" name="Content Placeholder 2">
            <a:extLst>
              <a:ext uri="{FF2B5EF4-FFF2-40B4-BE49-F238E27FC236}">
                <a16:creationId xmlns:a16="http://schemas.microsoft.com/office/drawing/2014/main" id="{3606C15C-178C-54C5-DF15-DCA2AB30B1FD}"/>
              </a:ext>
            </a:extLst>
          </p:cNvPr>
          <p:cNvSpPr>
            <a:spLocks noGrp="1"/>
          </p:cNvSpPr>
          <p:nvPr>
            <p:ph idx="1"/>
          </p:nvPr>
        </p:nvSpPr>
        <p:spPr>
          <a:xfrm>
            <a:off x="0" y="1825625"/>
            <a:ext cx="12192000" cy="5032374"/>
          </a:xfrm>
          <a:solidFill>
            <a:schemeClr val="accent3"/>
          </a:solidFill>
        </p:spPr>
        <p:txBody>
          <a:bodyPr/>
          <a:lstStyle/>
          <a:p>
            <a:pPr algn="just"/>
            <a:r>
              <a:rPr lang="en-IN" dirty="0">
                <a:solidFill>
                  <a:schemeClr val="bg1"/>
                </a:solidFill>
              </a:rPr>
              <a:t>Under the old Act u/s 149 (i.e. section 282 of the new Act) has provided for issue of notice for reassessment i.e. 4 years, 6 years, 3 years, 10 years as the case maybe. </a:t>
            </a:r>
          </a:p>
          <a:p>
            <a:pPr algn="just"/>
            <a:r>
              <a:rPr lang="en-IN" dirty="0">
                <a:solidFill>
                  <a:schemeClr val="bg1"/>
                </a:solidFill>
              </a:rPr>
              <a:t>Section 150 of the old act has provided for general time limit which was overriding the time limit prescribed u/s 149, to give the effect to the direction for any finding in the order of appeal. </a:t>
            </a:r>
          </a:p>
          <a:p>
            <a:pPr algn="just"/>
            <a:r>
              <a:rPr lang="en-IN" dirty="0">
                <a:solidFill>
                  <a:schemeClr val="bg1"/>
                </a:solidFill>
              </a:rPr>
              <a:t>There were 2 sub-sections i.e. </a:t>
            </a:r>
          </a:p>
          <a:p>
            <a:pPr lvl="1" algn="just"/>
            <a:r>
              <a:rPr lang="en-IN" sz="2000" dirty="0">
                <a:solidFill>
                  <a:schemeClr val="bg1"/>
                </a:solidFill>
              </a:rPr>
              <a:t>Section 150(1)- authorising Ld. AO to issue notice u/s 150(1) at any time so it was a general provision for the purpose of making the assessment pursuance to order of appeal.</a:t>
            </a:r>
          </a:p>
          <a:p>
            <a:pPr lvl="1" algn="just"/>
            <a:r>
              <a:rPr lang="en-IN" dirty="0">
                <a:solidFill>
                  <a:schemeClr val="bg1"/>
                </a:solidFill>
              </a:rPr>
              <a:t> </a:t>
            </a:r>
            <a:r>
              <a:rPr lang="en-IN" sz="2000" dirty="0">
                <a:solidFill>
                  <a:schemeClr val="bg1"/>
                </a:solidFill>
              </a:rPr>
              <a:t>Section 150(2)- has restricted liberal time limit granted u/s 150(1) by providing the assessment or reassessment can be made provided the original order which was subject matter of appeal was not time barred because of other provisions of the Act, limiting the time. </a:t>
            </a:r>
            <a:endParaRPr lang="en-IN" dirty="0"/>
          </a:p>
        </p:txBody>
      </p:sp>
    </p:spTree>
    <p:extLst>
      <p:ext uri="{BB962C8B-B14F-4D97-AF65-F5344CB8AC3E}">
        <p14:creationId xmlns:p14="http://schemas.microsoft.com/office/powerpoint/2010/main" val="1536823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484B6-8598-2F83-033F-93F97F77AF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774577-BFF8-767B-C261-A0D22526F3F6}"/>
              </a:ext>
            </a:extLst>
          </p:cNvPr>
          <p:cNvSpPr>
            <a:spLocks noGrp="1"/>
          </p:cNvSpPr>
          <p:nvPr>
            <p:ph type="title"/>
          </p:nvPr>
        </p:nvSpPr>
        <p:spPr>
          <a:xfrm>
            <a:off x="0" y="1"/>
            <a:ext cx="12192000" cy="1690688"/>
          </a:xfrm>
        </p:spPr>
        <p:txBody>
          <a:bodyPr>
            <a:normAutofit/>
          </a:bodyPr>
          <a:lstStyle/>
          <a:p>
            <a:pPr algn="ctr"/>
            <a:r>
              <a:rPr lang="en-US" sz="4000" b="1" dirty="0">
                <a:solidFill>
                  <a:schemeClr val="bg1"/>
                </a:solidFill>
              </a:rPr>
              <a:t>Time limit for making assessment pursuance to appeal order (Cont.)</a:t>
            </a:r>
            <a:endParaRPr lang="en-IN" sz="4000" b="1" dirty="0">
              <a:solidFill>
                <a:schemeClr val="bg1"/>
              </a:solidFill>
            </a:endParaRPr>
          </a:p>
        </p:txBody>
      </p:sp>
      <p:sp>
        <p:nvSpPr>
          <p:cNvPr id="3" name="Content Placeholder 2">
            <a:extLst>
              <a:ext uri="{FF2B5EF4-FFF2-40B4-BE49-F238E27FC236}">
                <a16:creationId xmlns:a16="http://schemas.microsoft.com/office/drawing/2014/main" id="{DCF28599-A12F-ED72-F52F-7801E741919B}"/>
              </a:ext>
            </a:extLst>
          </p:cNvPr>
          <p:cNvSpPr>
            <a:spLocks noGrp="1"/>
          </p:cNvSpPr>
          <p:nvPr>
            <p:ph idx="1"/>
          </p:nvPr>
        </p:nvSpPr>
        <p:spPr>
          <a:xfrm>
            <a:off x="0" y="1946787"/>
            <a:ext cx="12192000" cy="4911212"/>
          </a:xfrm>
          <a:solidFill>
            <a:schemeClr val="accent3"/>
          </a:solidFill>
        </p:spPr>
        <p:txBody>
          <a:bodyPr/>
          <a:lstStyle/>
          <a:p>
            <a:pPr algn="just"/>
            <a:r>
              <a:rPr lang="en-IN" dirty="0">
                <a:solidFill>
                  <a:schemeClr val="bg1"/>
                </a:solidFill>
              </a:rPr>
              <a:t>Therefore, the liberal time limit prescribed u/s 150(1) has been now restricted to only 3 months from the end of the quarter in which the certified copy of the order of the authority or the court is received by jurisdictional principal commissioner or commissioner. </a:t>
            </a:r>
          </a:p>
          <a:p>
            <a:pPr algn="just"/>
            <a:r>
              <a:rPr lang="en-IN" dirty="0">
                <a:solidFill>
                  <a:schemeClr val="bg1"/>
                </a:solidFill>
              </a:rPr>
              <a:t>So these amendment has impacted the time limit u/s 150(1). It does not have impact on the provision contained in section 150(2). </a:t>
            </a:r>
            <a:endParaRPr lang="en-IN" dirty="0"/>
          </a:p>
        </p:txBody>
      </p:sp>
    </p:spTree>
    <p:extLst>
      <p:ext uri="{BB962C8B-B14F-4D97-AF65-F5344CB8AC3E}">
        <p14:creationId xmlns:p14="http://schemas.microsoft.com/office/powerpoint/2010/main" val="33491438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D8F05-49B3-00D8-FA0D-6DF308C8B0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53414D-95BF-398F-13C4-BA671159600C}"/>
              </a:ext>
            </a:extLst>
          </p:cNvPr>
          <p:cNvSpPr>
            <a:spLocks noGrp="1"/>
          </p:cNvSpPr>
          <p:nvPr>
            <p:ph type="title"/>
          </p:nvPr>
        </p:nvSpPr>
        <p:spPr>
          <a:xfrm>
            <a:off x="0" y="1"/>
            <a:ext cx="12192000" cy="1160205"/>
          </a:xfrm>
        </p:spPr>
        <p:txBody>
          <a:bodyPr>
            <a:normAutofit/>
          </a:bodyPr>
          <a:lstStyle/>
          <a:p>
            <a:pPr algn="ctr"/>
            <a:r>
              <a:rPr lang="en-US" sz="4000" b="1" dirty="0">
                <a:solidFill>
                  <a:schemeClr val="bg1"/>
                </a:solidFill>
              </a:rPr>
              <a:t>Mistake or omission of DIN</a:t>
            </a:r>
            <a:endParaRPr lang="en-IN" sz="4000" b="1" dirty="0">
              <a:solidFill>
                <a:schemeClr val="bg1"/>
              </a:solidFill>
            </a:endParaRPr>
          </a:p>
        </p:txBody>
      </p:sp>
      <p:sp>
        <p:nvSpPr>
          <p:cNvPr id="3" name="Content Placeholder 2">
            <a:extLst>
              <a:ext uri="{FF2B5EF4-FFF2-40B4-BE49-F238E27FC236}">
                <a16:creationId xmlns:a16="http://schemas.microsoft.com/office/drawing/2014/main" id="{CCAC4BAE-8B74-DBFA-3B1E-40DEDE19204F}"/>
              </a:ext>
            </a:extLst>
          </p:cNvPr>
          <p:cNvSpPr>
            <a:spLocks noGrp="1"/>
          </p:cNvSpPr>
          <p:nvPr>
            <p:ph idx="1"/>
          </p:nvPr>
        </p:nvSpPr>
        <p:spPr>
          <a:xfrm>
            <a:off x="0" y="1160206"/>
            <a:ext cx="12192000" cy="5697793"/>
          </a:xfrm>
          <a:solidFill>
            <a:schemeClr val="accent3"/>
          </a:solidFill>
        </p:spPr>
        <p:txBody>
          <a:bodyPr/>
          <a:lstStyle/>
          <a:p>
            <a:pPr algn="just"/>
            <a:r>
              <a:rPr lang="en-US" dirty="0">
                <a:solidFill>
                  <a:schemeClr val="bg1"/>
                </a:solidFill>
              </a:rPr>
              <a:t>T</a:t>
            </a:r>
            <a:r>
              <a:rPr lang="en-IN" dirty="0">
                <a:solidFill>
                  <a:schemeClr val="bg1"/>
                </a:solidFill>
              </a:rPr>
              <a:t>he CBDT vide its circular dated 14.08.2019 issued by exercising its power u/s 119 where it was made mandatory to quote the DIN on all communications. The provision was applicable for notices, orders, summons, letters or any correspondence.  The circular contained a strict validity clause.</a:t>
            </a:r>
          </a:p>
          <a:p>
            <a:pPr algn="just"/>
            <a:r>
              <a:rPr lang="en-IN" dirty="0">
                <a:solidFill>
                  <a:schemeClr val="bg1"/>
                </a:solidFill>
              </a:rPr>
              <a:t>When the matters were challenged before Hon’ble courts that in absence of DIN the communication is invalid and the courts held in favor of assesse. The Landmark judgment is </a:t>
            </a:r>
            <a:r>
              <a:rPr lang="en-IN" b="1" i="1" dirty="0">
                <a:solidFill>
                  <a:schemeClr val="bg1"/>
                </a:solidFill>
              </a:rPr>
              <a:t>CIT (International Tax) vs Brandix Mauritius Holdings Ltd. (2023) 149 Taxmann.com 238 (Delhi). </a:t>
            </a:r>
            <a:r>
              <a:rPr lang="en-IN" dirty="0">
                <a:solidFill>
                  <a:schemeClr val="bg1"/>
                </a:solidFill>
              </a:rPr>
              <a:t>Similarly the Kolkata Tribunal held that revision order u/s 263 is invalid which was issued without DIN in the case of </a:t>
            </a:r>
            <a:r>
              <a:rPr lang="en-IN" b="1" i="1" dirty="0">
                <a:solidFill>
                  <a:schemeClr val="bg1"/>
                </a:solidFill>
              </a:rPr>
              <a:t>Tata Medicals Centre Trust vs CIT(E) (2022) 140 Taxmann.com 431 (Kolkata)</a:t>
            </a:r>
            <a:r>
              <a:rPr lang="en-IN" dirty="0">
                <a:solidFill>
                  <a:schemeClr val="bg1"/>
                </a:solidFill>
              </a:rPr>
              <a:t>.</a:t>
            </a:r>
          </a:p>
          <a:p>
            <a:pPr algn="just"/>
            <a:r>
              <a:rPr lang="en-IN" dirty="0">
                <a:solidFill>
                  <a:schemeClr val="bg1"/>
                </a:solidFill>
              </a:rPr>
              <a:t>The Finance Act, 2026, has amended section 292BA with retrospective effect from 01.10.2019 stating that in absence of DIN the communication shall not be deemed to be invalid. </a:t>
            </a:r>
          </a:p>
          <a:p>
            <a:pPr algn="just"/>
            <a:r>
              <a:rPr lang="en-IN" dirty="0">
                <a:solidFill>
                  <a:schemeClr val="bg1"/>
                </a:solidFill>
              </a:rPr>
              <a:t>The Finance Act, 2026, has inserted section 522(2) at par with section 292BA which was amended in the context of absence of DIN. </a:t>
            </a:r>
          </a:p>
          <a:p>
            <a:pPr algn="just"/>
            <a:r>
              <a:rPr lang="en-IN" dirty="0">
                <a:solidFill>
                  <a:schemeClr val="bg1"/>
                </a:solidFill>
              </a:rPr>
              <a:t>The impact of this amendment will be that it will validate the large number of past assessment order or notices etc. which have been challenged or invalidated solely due to issues related to DIN. </a:t>
            </a:r>
          </a:p>
        </p:txBody>
      </p:sp>
    </p:spTree>
    <p:extLst>
      <p:ext uri="{BB962C8B-B14F-4D97-AF65-F5344CB8AC3E}">
        <p14:creationId xmlns:p14="http://schemas.microsoft.com/office/powerpoint/2010/main" val="29130866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29565-80F4-6C2E-C7EB-7C7DCE4D0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B9D81E-2B8A-DB2B-F110-41FD223B0984}"/>
              </a:ext>
            </a:extLst>
          </p:cNvPr>
          <p:cNvSpPr>
            <a:spLocks noGrp="1"/>
          </p:cNvSpPr>
          <p:nvPr>
            <p:ph type="title"/>
          </p:nvPr>
        </p:nvSpPr>
        <p:spPr>
          <a:xfrm>
            <a:off x="0" y="1"/>
            <a:ext cx="12192000" cy="1690688"/>
          </a:xfrm>
        </p:spPr>
        <p:txBody>
          <a:bodyPr>
            <a:normAutofit/>
          </a:bodyPr>
          <a:lstStyle/>
          <a:p>
            <a:pPr algn="ctr"/>
            <a:r>
              <a:rPr lang="en-US" sz="4000" b="1" dirty="0">
                <a:solidFill>
                  <a:schemeClr val="bg1"/>
                </a:solidFill>
              </a:rPr>
              <a:t>Approvals by Income Tax Authorities not be held as invalid</a:t>
            </a:r>
            <a:endParaRPr lang="en-IN" sz="4000" b="1" dirty="0">
              <a:solidFill>
                <a:schemeClr val="bg1"/>
              </a:solidFill>
            </a:endParaRPr>
          </a:p>
        </p:txBody>
      </p:sp>
      <p:sp>
        <p:nvSpPr>
          <p:cNvPr id="3" name="Content Placeholder 2">
            <a:extLst>
              <a:ext uri="{FF2B5EF4-FFF2-40B4-BE49-F238E27FC236}">
                <a16:creationId xmlns:a16="http://schemas.microsoft.com/office/drawing/2014/main" id="{15B541B0-B9AE-B9A6-7BCA-1F321DDC8004}"/>
              </a:ext>
            </a:extLst>
          </p:cNvPr>
          <p:cNvSpPr>
            <a:spLocks noGrp="1"/>
          </p:cNvSpPr>
          <p:nvPr>
            <p:ph idx="1"/>
          </p:nvPr>
        </p:nvSpPr>
        <p:spPr>
          <a:xfrm>
            <a:off x="0" y="1825625"/>
            <a:ext cx="12192000" cy="5032374"/>
          </a:xfrm>
          <a:solidFill>
            <a:schemeClr val="accent3"/>
          </a:solidFill>
        </p:spPr>
        <p:txBody>
          <a:bodyPr/>
          <a:lstStyle/>
          <a:p>
            <a:pPr algn="just"/>
            <a:r>
              <a:rPr lang="en-IN" dirty="0">
                <a:solidFill>
                  <a:schemeClr val="bg1"/>
                </a:solidFill>
              </a:rPr>
              <a:t>The Finance Act, 2026 has been amended by insertion of 292BC of Income Tax Act, 1961 with effect from 01.04.2021 by inserting overriding provision that any approval given by the Income Tax Authority in relation to assessment, reassessment or recomputation etc. shall be deemed to be administrative and supervisory and shall not be invalid or shall not be deemed to be invalid by reason of any insufficient of the reasons or reason of defect in the form or manner of authentication or communication including whether DSC is appended or not to such approval, where such approval is granted electronically. </a:t>
            </a:r>
          </a:p>
          <a:p>
            <a:pPr algn="just"/>
            <a:r>
              <a:rPr lang="en-IN" dirty="0">
                <a:solidFill>
                  <a:schemeClr val="bg1"/>
                </a:solidFill>
              </a:rPr>
              <a:t>The amendment is intended to nullify the plea generally taken by the assesses that approval are granted mechanically etc. </a:t>
            </a:r>
          </a:p>
          <a:p>
            <a:pPr algn="just"/>
            <a:r>
              <a:rPr lang="en-IN" dirty="0">
                <a:solidFill>
                  <a:schemeClr val="bg1"/>
                </a:solidFill>
              </a:rPr>
              <a:t>The amendment inserted calling it as only administrative or supervisory act, the standard is lower when we call it as quasi judicial scrutiny. The amendment is brought to provide a legislative shield and ensuring that the electronic approvals are not invalidated when the DSC is absent. </a:t>
            </a:r>
            <a:endParaRPr lang="en-IN" dirty="0"/>
          </a:p>
        </p:txBody>
      </p:sp>
    </p:spTree>
    <p:extLst>
      <p:ext uri="{BB962C8B-B14F-4D97-AF65-F5344CB8AC3E}">
        <p14:creationId xmlns:p14="http://schemas.microsoft.com/office/powerpoint/2010/main" val="27377835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7A1F1-8FA8-CB71-E87B-9B454B0C61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0992CE-E3FF-7DBA-0097-36C6B701F09E}"/>
              </a:ext>
            </a:extLst>
          </p:cNvPr>
          <p:cNvSpPr>
            <a:spLocks noGrp="1"/>
          </p:cNvSpPr>
          <p:nvPr>
            <p:ph type="title"/>
          </p:nvPr>
        </p:nvSpPr>
        <p:spPr>
          <a:xfrm>
            <a:off x="0" y="1"/>
            <a:ext cx="12192000" cy="1690688"/>
          </a:xfrm>
        </p:spPr>
        <p:txBody>
          <a:bodyPr>
            <a:normAutofit/>
          </a:bodyPr>
          <a:lstStyle/>
          <a:p>
            <a:pPr algn="ctr"/>
            <a:r>
              <a:rPr lang="en-US" sz="4000" b="1" dirty="0">
                <a:solidFill>
                  <a:schemeClr val="bg1"/>
                </a:solidFill>
              </a:rPr>
              <a:t>Assessment proceedings (Cont.)</a:t>
            </a:r>
            <a:endParaRPr lang="en-IN" sz="4000" b="1" dirty="0">
              <a:solidFill>
                <a:schemeClr val="bg1"/>
              </a:solidFill>
            </a:endParaRPr>
          </a:p>
        </p:txBody>
      </p:sp>
      <p:sp>
        <p:nvSpPr>
          <p:cNvPr id="3" name="Content Placeholder 2">
            <a:extLst>
              <a:ext uri="{FF2B5EF4-FFF2-40B4-BE49-F238E27FC236}">
                <a16:creationId xmlns:a16="http://schemas.microsoft.com/office/drawing/2014/main" id="{99BC9B52-161E-2F70-64E1-103CC623819A}"/>
              </a:ext>
            </a:extLst>
          </p:cNvPr>
          <p:cNvSpPr>
            <a:spLocks noGrp="1"/>
          </p:cNvSpPr>
          <p:nvPr>
            <p:ph idx="1"/>
          </p:nvPr>
        </p:nvSpPr>
        <p:spPr>
          <a:xfrm>
            <a:off x="0" y="1825625"/>
            <a:ext cx="12192000" cy="5032374"/>
          </a:xfrm>
          <a:solidFill>
            <a:schemeClr val="accent3"/>
          </a:solidFill>
        </p:spPr>
        <p:txBody>
          <a:bodyPr/>
          <a:lstStyle/>
          <a:p>
            <a:pPr algn="just"/>
            <a:r>
              <a:rPr lang="en-IN" dirty="0">
                <a:solidFill>
                  <a:schemeClr val="bg1"/>
                </a:solidFill>
              </a:rPr>
              <a:t>Limitation period prescribed to complete the assessment under various circumstances remains the same but the term “1 year” is used instead of “12 months”. Though the amendment appears to be very minor but month is considered as per British calendar. While year may be taken as containing 365/366 days. </a:t>
            </a:r>
            <a:endParaRPr lang="en-IN" dirty="0"/>
          </a:p>
        </p:txBody>
      </p:sp>
    </p:spTree>
    <p:extLst>
      <p:ext uri="{BB962C8B-B14F-4D97-AF65-F5344CB8AC3E}">
        <p14:creationId xmlns:p14="http://schemas.microsoft.com/office/powerpoint/2010/main" val="868954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9EBA2-3DDC-A896-4581-0260A62916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E1852D-F14A-D00E-4812-54DB0895E65E}"/>
              </a:ext>
            </a:extLst>
          </p:cNvPr>
          <p:cNvSpPr>
            <a:spLocks noGrp="1"/>
          </p:cNvSpPr>
          <p:nvPr>
            <p:ph type="title"/>
          </p:nvPr>
        </p:nvSpPr>
        <p:spPr>
          <a:xfrm>
            <a:off x="0" y="1"/>
            <a:ext cx="12192000" cy="1219199"/>
          </a:xfrm>
        </p:spPr>
        <p:txBody>
          <a:bodyPr>
            <a:normAutofit/>
          </a:bodyPr>
          <a:lstStyle/>
          <a:p>
            <a:pPr algn="ctr"/>
            <a:r>
              <a:rPr lang="en-IN" sz="4000" b="1" dirty="0">
                <a:solidFill>
                  <a:schemeClr val="bg1"/>
                </a:solidFill>
              </a:rPr>
              <a:t>Provisions related to Appeals</a:t>
            </a:r>
          </a:p>
        </p:txBody>
      </p:sp>
      <p:sp>
        <p:nvSpPr>
          <p:cNvPr id="3" name="Content Placeholder 2">
            <a:extLst>
              <a:ext uri="{FF2B5EF4-FFF2-40B4-BE49-F238E27FC236}">
                <a16:creationId xmlns:a16="http://schemas.microsoft.com/office/drawing/2014/main" id="{6E557934-5EBE-65D8-D03B-734813E01450}"/>
              </a:ext>
            </a:extLst>
          </p:cNvPr>
          <p:cNvSpPr>
            <a:spLocks noGrp="1"/>
          </p:cNvSpPr>
          <p:nvPr>
            <p:ph idx="1"/>
          </p:nvPr>
        </p:nvSpPr>
        <p:spPr>
          <a:xfrm>
            <a:off x="0" y="1602658"/>
            <a:ext cx="12192000" cy="5255341"/>
          </a:xfrm>
          <a:solidFill>
            <a:schemeClr val="accent3"/>
          </a:solidFill>
        </p:spPr>
        <p:txBody>
          <a:bodyPr/>
          <a:lstStyle/>
          <a:p>
            <a:pPr algn="just"/>
            <a:r>
              <a:rPr lang="en-IN" dirty="0">
                <a:solidFill>
                  <a:schemeClr val="bg1"/>
                </a:solidFill>
              </a:rPr>
              <a:t>The following sections and corresponding caption:</a:t>
            </a:r>
          </a:p>
          <a:p>
            <a:pPr algn="just"/>
            <a:endParaRPr lang="en-IN" dirty="0"/>
          </a:p>
        </p:txBody>
      </p:sp>
      <p:graphicFrame>
        <p:nvGraphicFramePr>
          <p:cNvPr id="4" name="Table 3">
            <a:extLst>
              <a:ext uri="{FF2B5EF4-FFF2-40B4-BE49-F238E27FC236}">
                <a16:creationId xmlns:a16="http://schemas.microsoft.com/office/drawing/2014/main" id="{7E36CD22-E643-44D1-5C0B-01BA3E54D70C}"/>
              </a:ext>
            </a:extLst>
          </p:cNvPr>
          <p:cNvGraphicFramePr>
            <a:graphicFrameLocks noGrp="1"/>
          </p:cNvGraphicFramePr>
          <p:nvPr>
            <p:extLst>
              <p:ext uri="{D42A27DB-BD31-4B8C-83A1-F6EECF244321}">
                <p14:modId xmlns:p14="http://schemas.microsoft.com/office/powerpoint/2010/main" val="1286524408"/>
              </p:ext>
            </p:extLst>
          </p:nvPr>
        </p:nvGraphicFramePr>
        <p:xfrm>
          <a:off x="304799" y="2062204"/>
          <a:ext cx="11012129" cy="4526009"/>
        </p:xfrm>
        <a:graphic>
          <a:graphicData uri="http://schemas.openxmlformats.org/drawingml/2006/table">
            <a:tbl>
              <a:tblPr firstRow="1">
                <a:tableStyleId>{D7AC3CCA-C797-4891-BE02-D94E43425B78}</a:tableStyleId>
              </a:tblPr>
              <a:tblGrid>
                <a:gridCol w="2782529">
                  <a:extLst>
                    <a:ext uri="{9D8B030D-6E8A-4147-A177-3AD203B41FA5}">
                      <a16:colId xmlns:a16="http://schemas.microsoft.com/office/drawing/2014/main" val="1170214790"/>
                    </a:ext>
                  </a:extLst>
                </a:gridCol>
                <a:gridCol w="2792361">
                  <a:extLst>
                    <a:ext uri="{9D8B030D-6E8A-4147-A177-3AD203B41FA5}">
                      <a16:colId xmlns:a16="http://schemas.microsoft.com/office/drawing/2014/main" val="1105373693"/>
                    </a:ext>
                  </a:extLst>
                </a:gridCol>
                <a:gridCol w="5437239">
                  <a:extLst>
                    <a:ext uri="{9D8B030D-6E8A-4147-A177-3AD203B41FA5}">
                      <a16:colId xmlns:a16="http://schemas.microsoft.com/office/drawing/2014/main" val="2143561283"/>
                    </a:ext>
                  </a:extLst>
                </a:gridCol>
              </a:tblGrid>
              <a:tr h="501503">
                <a:tc>
                  <a:txBody>
                    <a:bodyPr/>
                    <a:lstStyle/>
                    <a:p>
                      <a:r>
                        <a:rPr lang="en-IN" dirty="0">
                          <a:solidFill>
                            <a:sysClr val="windowText" lastClr="000000"/>
                          </a:solidFill>
                        </a:rPr>
                        <a:t>Section as per Income Tax Act 1961</a:t>
                      </a:r>
                    </a:p>
                  </a:txBody>
                  <a:tcPr>
                    <a:solidFill>
                      <a:schemeClr val="accent3"/>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dirty="0">
                          <a:solidFill>
                            <a:sysClr val="windowText" lastClr="000000"/>
                          </a:solidFill>
                        </a:rPr>
                        <a:t>Section as per Income Tax Act 2025</a:t>
                      </a:r>
                    </a:p>
                    <a:p>
                      <a:endParaRPr lang="en-IN" dirty="0">
                        <a:solidFill>
                          <a:sysClr val="windowText" lastClr="000000"/>
                        </a:solidFill>
                      </a:endParaRPr>
                    </a:p>
                  </a:txBody>
                  <a:tcPr>
                    <a:solidFill>
                      <a:schemeClr val="accent3"/>
                    </a:solidFill>
                  </a:tcPr>
                </a:tc>
                <a:tc>
                  <a:txBody>
                    <a:bodyPr/>
                    <a:lstStyle/>
                    <a:p>
                      <a:r>
                        <a:rPr lang="en-IN" dirty="0">
                          <a:solidFill>
                            <a:sysClr val="windowText" lastClr="000000"/>
                          </a:solidFill>
                        </a:rPr>
                        <a:t>Topic</a:t>
                      </a:r>
                    </a:p>
                  </a:txBody>
                  <a:tcPr>
                    <a:solidFill>
                      <a:schemeClr val="accent3"/>
                    </a:solidFill>
                  </a:tcPr>
                </a:tc>
                <a:extLst>
                  <a:ext uri="{0D108BD9-81ED-4DB2-BD59-A6C34878D82A}">
                    <a16:rowId xmlns:a16="http://schemas.microsoft.com/office/drawing/2014/main" val="83080465"/>
                  </a:ext>
                </a:extLst>
              </a:tr>
              <a:tr h="405310">
                <a:tc>
                  <a:txBody>
                    <a:bodyPr/>
                    <a:lstStyle/>
                    <a:p>
                      <a:pPr algn="ctr"/>
                      <a:r>
                        <a:rPr lang="en-US" sz="2000" dirty="0">
                          <a:solidFill>
                            <a:sysClr val="windowText" lastClr="000000"/>
                          </a:solidFill>
                        </a:rPr>
                        <a:t>246</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356</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Appealable order before JCIT(A)</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1070928071"/>
                  </a:ext>
                </a:extLst>
              </a:tr>
              <a:tr h="432619">
                <a:tc>
                  <a:txBody>
                    <a:bodyPr/>
                    <a:lstStyle/>
                    <a:p>
                      <a:pPr algn="ctr"/>
                      <a:r>
                        <a:rPr lang="en-US" sz="2000" dirty="0">
                          <a:solidFill>
                            <a:sysClr val="windowText" lastClr="000000"/>
                          </a:solidFill>
                        </a:rPr>
                        <a:t>246A</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357</a:t>
                      </a:r>
                      <a:endParaRPr lang="en-IN" sz="2000" dirty="0">
                        <a:solidFill>
                          <a:sysClr val="windowText" lastClr="000000"/>
                        </a:solidFill>
                      </a:endParaRPr>
                    </a:p>
                  </a:txBody>
                  <a:tcPr>
                    <a:solidFill>
                      <a:schemeClr val="accent3"/>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dirty="0">
                          <a:solidFill>
                            <a:sysClr val="windowText" lastClr="000000"/>
                          </a:solidFill>
                        </a:rPr>
                        <a:t>Appealable order before CIT(A)</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653129952"/>
                  </a:ext>
                </a:extLst>
              </a:tr>
              <a:tr h="344129">
                <a:tc>
                  <a:txBody>
                    <a:bodyPr/>
                    <a:lstStyle/>
                    <a:p>
                      <a:pPr algn="ctr"/>
                      <a:r>
                        <a:rPr lang="en-US" sz="2000" dirty="0">
                          <a:solidFill>
                            <a:sysClr val="windowText" lastClr="000000"/>
                          </a:solidFill>
                        </a:rPr>
                        <a:t>249</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358</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Form of appeal and limitation</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228772496"/>
                  </a:ext>
                </a:extLst>
              </a:tr>
              <a:tr h="322498">
                <a:tc>
                  <a:txBody>
                    <a:bodyPr/>
                    <a:lstStyle/>
                    <a:p>
                      <a:pPr algn="ctr"/>
                      <a:r>
                        <a:rPr lang="en-US" sz="2000" dirty="0">
                          <a:solidFill>
                            <a:sysClr val="windowText" lastClr="000000"/>
                          </a:solidFill>
                        </a:rPr>
                        <a:t>250</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359</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Procedure in appeal</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1505399030"/>
                  </a:ext>
                </a:extLst>
              </a:tr>
              <a:tr h="310699">
                <a:tc>
                  <a:txBody>
                    <a:bodyPr/>
                    <a:lstStyle/>
                    <a:p>
                      <a:pPr algn="ctr"/>
                      <a:r>
                        <a:rPr lang="en-US" sz="2000" dirty="0">
                          <a:solidFill>
                            <a:sysClr val="windowText" lastClr="000000"/>
                          </a:solidFill>
                        </a:rPr>
                        <a:t>251</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360</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Powers of JCIT(A) or CIT(A)</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1011298652"/>
                  </a:ext>
                </a:extLst>
              </a:tr>
              <a:tr h="367727">
                <a:tc>
                  <a:txBody>
                    <a:bodyPr/>
                    <a:lstStyle/>
                    <a:p>
                      <a:pPr algn="ctr"/>
                      <a:r>
                        <a:rPr lang="en-US" sz="2000" dirty="0">
                          <a:solidFill>
                            <a:sysClr val="windowText" lastClr="000000"/>
                          </a:solidFill>
                        </a:rPr>
                        <a:t>252 &amp; 252A</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361</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Appellate Tribunal</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953590659"/>
                  </a:ext>
                </a:extLst>
              </a:tr>
              <a:tr h="367727">
                <a:tc>
                  <a:txBody>
                    <a:bodyPr/>
                    <a:lstStyle/>
                    <a:p>
                      <a:pPr algn="ctr"/>
                      <a:r>
                        <a:rPr lang="en-US" sz="2000" dirty="0">
                          <a:solidFill>
                            <a:sysClr val="windowText" lastClr="000000"/>
                          </a:solidFill>
                        </a:rPr>
                        <a:t>253</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362</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Appeals to Appellate Tribunal</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2766911825"/>
                  </a:ext>
                </a:extLst>
              </a:tr>
              <a:tr h="367727">
                <a:tc>
                  <a:txBody>
                    <a:bodyPr/>
                    <a:lstStyle/>
                    <a:p>
                      <a:pPr algn="ctr"/>
                      <a:r>
                        <a:rPr lang="en-US" sz="2000" dirty="0">
                          <a:solidFill>
                            <a:sysClr val="windowText" lastClr="000000"/>
                          </a:solidFill>
                        </a:rPr>
                        <a:t>254</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363</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Orders of Appellate Tribunal</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1283046964"/>
                  </a:ext>
                </a:extLst>
              </a:tr>
              <a:tr h="367727">
                <a:tc>
                  <a:txBody>
                    <a:bodyPr/>
                    <a:lstStyle/>
                    <a:p>
                      <a:pPr algn="ctr"/>
                      <a:r>
                        <a:rPr lang="en-US" sz="2000" dirty="0">
                          <a:solidFill>
                            <a:sysClr val="windowText" lastClr="000000"/>
                          </a:solidFill>
                        </a:rPr>
                        <a:t>255</a:t>
                      </a:r>
                      <a:endParaRPr lang="en-IN" sz="2000" dirty="0">
                        <a:solidFill>
                          <a:sysClr val="windowText" lastClr="000000"/>
                        </a:solidFill>
                      </a:endParaRPr>
                    </a:p>
                  </a:txBody>
                  <a:tcPr>
                    <a:solidFill>
                      <a:schemeClr val="accent3"/>
                    </a:solidFill>
                  </a:tcPr>
                </a:tc>
                <a:tc>
                  <a:txBody>
                    <a:bodyPr/>
                    <a:lstStyle/>
                    <a:p>
                      <a:pPr algn="ctr"/>
                      <a:r>
                        <a:rPr lang="en-US" sz="2000" dirty="0">
                          <a:solidFill>
                            <a:sysClr val="windowText" lastClr="000000"/>
                          </a:solidFill>
                        </a:rPr>
                        <a:t>364</a:t>
                      </a:r>
                      <a:endParaRPr lang="en-IN" sz="2000" dirty="0">
                        <a:solidFill>
                          <a:sysClr val="windowText" lastClr="000000"/>
                        </a:solidFill>
                      </a:endParaRPr>
                    </a:p>
                  </a:txBody>
                  <a:tcPr>
                    <a:solidFill>
                      <a:schemeClr val="accent3"/>
                    </a:solidFill>
                  </a:tcPr>
                </a:tc>
                <a:tc>
                  <a:txBody>
                    <a:bodyPr/>
                    <a:lstStyle/>
                    <a:p>
                      <a:r>
                        <a:rPr lang="en-US" sz="2000" dirty="0">
                          <a:solidFill>
                            <a:sysClr val="windowText" lastClr="000000"/>
                          </a:solidFill>
                        </a:rPr>
                        <a:t>Procedure of Appellate Tribunal</a:t>
                      </a:r>
                      <a:endParaRPr lang="en-IN" sz="2000" dirty="0">
                        <a:solidFill>
                          <a:sysClr val="windowText" lastClr="000000"/>
                        </a:solidFill>
                      </a:endParaRPr>
                    </a:p>
                  </a:txBody>
                  <a:tcPr>
                    <a:solidFill>
                      <a:schemeClr val="accent3"/>
                    </a:solidFill>
                  </a:tcPr>
                </a:tc>
                <a:extLst>
                  <a:ext uri="{0D108BD9-81ED-4DB2-BD59-A6C34878D82A}">
                    <a16:rowId xmlns:a16="http://schemas.microsoft.com/office/drawing/2014/main" val="624209317"/>
                  </a:ext>
                </a:extLst>
              </a:tr>
            </a:tbl>
          </a:graphicData>
        </a:graphic>
      </p:graphicFrame>
    </p:spTree>
    <p:extLst>
      <p:ext uri="{BB962C8B-B14F-4D97-AF65-F5344CB8AC3E}">
        <p14:creationId xmlns:p14="http://schemas.microsoft.com/office/powerpoint/2010/main" val="24497871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4F992-8163-A792-B577-0F7B49DB86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96229A-3234-7887-D7F2-CAF5AD897D87}"/>
              </a:ext>
            </a:extLst>
          </p:cNvPr>
          <p:cNvSpPr>
            <a:spLocks noGrp="1"/>
          </p:cNvSpPr>
          <p:nvPr>
            <p:ph type="title"/>
          </p:nvPr>
        </p:nvSpPr>
        <p:spPr>
          <a:xfrm>
            <a:off x="0" y="1"/>
            <a:ext cx="12192000" cy="1690688"/>
          </a:xfrm>
        </p:spPr>
        <p:txBody>
          <a:bodyPr>
            <a:normAutofit/>
          </a:bodyPr>
          <a:lstStyle/>
          <a:p>
            <a:pPr algn="ctr"/>
            <a:r>
              <a:rPr lang="en-US" sz="4000" b="1" dirty="0">
                <a:solidFill>
                  <a:schemeClr val="bg1"/>
                </a:solidFill>
              </a:rPr>
              <a:t>Provision regarding avoiding repetitive appeals</a:t>
            </a:r>
            <a:endParaRPr lang="en-IN" sz="4000" b="1" dirty="0">
              <a:solidFill>
                <a:schemeClr val="bg1"/>
              </a:solidFill>
            </a:endParaRPr>
          </a:p>
        </p:txBody>
      </p:sp>
      <p:sp>
        <p:nvSpPr>
          <p:cNvPr id="3" name="Content Placeholder 2">
            <a:extLst>
              <a:ext uri="{FF2B5EF4-FFF2-40B4-BE49-F238E27FC236}">
                <a16:creationId xmlns:a16="http://schemas.microsoft.com/office/drawing/2014/main" id="{59584CF2-6016-0B08-DF2F-89BF290A70EF}"/>
              </a:ext>
            </a:extLst>
          </p:cNvPr>
          <p:cNvSpPr>
            <a:spLocks noGrp="1"/>
          </p:cNvSpPr>
          <p:nvPr>
            <p:ph idx="1"/>
          </p:nvPr>
        </p:nvSpPr>
        <p:spPr>
          <a:xfrm>
            <a:off x="0" y="1825625"/>
            <a:ext cx="12192000" cy="5032374"/>
          </a:xfrm>
          <a:solidFill>
            <a:schemeClr val="accent3"/>
          </a:solidFill>
        </p:spPr>
        <p:txBody>
          <a:bodyPr>
            <a:normAutofit lnSpcReduction="10000"/>
          </a:bodyPr>
          <a:lstStyle/>
          <a:p>
            <a:pPr algn="just"/>
            <a:r>
              <a:rPr lang="en-IN" dirty="0">
                <a:solidFill>
                  <a:schemeClr val="bg1"/>
                </a:solidFill>
              </a:rPr>
              <a:t>Section 158 of the Income Tax Act, 1961 provides that where a question of law pertaining to an earlier assessment year in an appeal before the Hon’ble High Court or Hon’ble Supreme Court is identical to a question of law arising in the subsequent year before the Ld. AO, then in that case to avoid the duplicity of the proceedings it is allowed to the assesse to furnish online declaration that if Ld. AO or Appellate Authority agrees to apply in the later case the final decision of the court in earlier case then the assesse will not file an appeal against the question of law in later case. </a:t>
            </a:r>
          </a:p>
          <a:p>
            <a:pPr algn="just"/>
            <a:r>
              <a:rPr lang="en-IN" dirty="0">
                <a:solidFill>
                  <a:schemeClr val="bg1"/>
                </a:solidFill>
              </a:rPr>
              <a:t>Where the claim made by the assesse is admitted then Ld. AO and the Appellate Authority shall dispose the case without waiting for the final decision on the question of law in the earlier case. The assesse shall not be entitled to raise the question of law arising in later case. </a:t>
            </a:r>
          </a:p>
          <a:p>
            <a:pPr algn="just"/>
            <a:r>
              <a:rPr lang="en-IN" dirty="0">
                <a:solidFill>
                  <a:schemeClr val="bg1"/>
                </a:solidFill>
              </a:rPr>
              <a:t>Under this provisions there was no explicit mention about SLP filed against the order of High Court. </a:t>
            </a:r>
          </a:p>
          <a:p>
            <a:pPr algn="just"/>
            <a:r>
              <a:rPr lang="en-IN" dirty="0">
                <a:solidFill>
                  <a:schemeClr val="bg1"/>
                </a:solidFill>
              </a:rPr>
              <a:t>The Income Tax Act, 2025 now explicitly mention that the assesse shall not be entitle to raise any question in later case before the High Court or Supreme Court or by filing SLP before the Supreme Court. </a:t>
            </a:r>
            <a:endParaRPr lang="en-IN" dirty="0"/>
          </a:p>
        </p:txBody>
      </p:sp>
    </p:spTree>
    <p:extLst>
      <p:ext uri="{BB962C8B-B14F-4D97-AF65-F5344CB8AC3E}">
        <p14:creationId xmlns:p14="http://schemas.microsoft.com/office/powerpoint/2010/main" val="17435676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28292-56CA-9718-2FFC-385625CFBC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EF8D9-949A-D4AE-DA17-E7D6BB5FB19D}"/>
              </a:ext>
            </a:extLst>
          </p:cNvPr>
          <p:cNvSpPr>
            <a:spLocks noGrp="1"/>
          </p:cNvSpPr>
          <p:nvPr>
            <p:ph type="title"/>
          </p:nvPr>
        </p:nvSpPr>
        <p:spPr>
          <a:xfrm>
            <a:off x="0" y="1"/>
            <a:ext cx="12192000" cy="894734"/>
          </a:xfrm>
        </p:spPr>
        <p:txBody>
          <a:bodyPr>
            <a:normAutofit/>
          </a:bodyPr>
          <a:lstStyle/>
          <a:p>
            <a:pPr algn="ctr"/>
            <a:r>
              <a:rPr lang="en-US" sz="4000" b="1" dirty="0">
                <a:solidFill>
                  <a:schemeClr val="bg1"/>
                </a:solidFill>
              </a:rPr>
              <a:t>Appeal (Cont.)</a:t>
            </a:r>
            <a:endParaRPr lang="en-IN" sz="4000" b="1" dirty="0">
              <a:solidFill>
                <a:schemeClr val="bg1"/>
              </a:solidFill>
            </a:endParaRPr>
          </a:p>
        </p:txBody>
      </p:sp>
      <p:sp>
        <p:nvSpPr>
          <p:cNvPr id="3" name="Content Placeholder 2">
            <a:extLst>
              <a:ext uri="{FF2B5EF4-FFF2-40B4-BE49-F238E27FC236}">
                <a16:creationId xmlns:a16="http://schemas.microsoft.com/office/drawing/2014/main" id="{5066A1D5-03C3-3745-F2BB-E412999B7B9A}"/>
              </a:ext>
            </a:extLst>
          </p:cNvPr>
          <p:cNvSpPr>
            <a:spLocks noGrp="1"/>
          </p:cNvSpPr>
          <p:nvPr>
            <p:ph idx="1"/>
          </p:nvPr>
        </p:nvSpPr>
        <p:spPr>
          <a:xfrm>
            <a:off x="0" y="894735"/>
            <a:ext cx="12192000" cy="5963264"/>
          </a:xfrm>
          <a:solidFill>
            <a:schemeClr val="accent3"/>
          </a:solidFill>
        </p:spPr>
        <p:txBody>
          <a:bodyPr>
            <a:normAutofit fontScale="92500" lnSpcReduction="10000"/>
          </a:bodyPr>
          <a:lstStyle/>
          <a:p>
            <a:pPr algn="just"/>
            <a:r>
              <a:rPr lang="en-IN" dirty="0">
                <a:solidFill>
                  <a:schemeClr val="bg1"/>
                </a:solidFill>
              </a:rPr>
              <a:t>The following important decisions are worth to note:</a:t>
            </a:r>
          </a:p>
          <a:p>
            <a:pPr lvl="1" algn="just"/>
            <a:r>
              <a:rPr lang="en-IN" sz="2000" dirty="0">
                <a:solidFill>
                  <a:schemeClr val="bg1"/>
                </a:solidFill>
              </a:rPr>
              <a:t>Adjustment made by CPC in intimation u/s 143(1) without providing opportunity before making any adjustment. This kind of lapse is very commonly observed. The Hon’ble Bombay High Court has held in the following case that adjustment made by the CPC without providing opportunity of hearing is bad in law and the intimation is liable to quash. </a:t>
            </a:r>
            <a:r>
              <a:rPr lang="en-IN" sz="2000" b="1" i="1" dirty="0">
                <a:solidFill>
                  <a:schemeClr val="bg1"/>
                </a:solidFill>
              </a:rPr>
              <a:t>Bax India Ventures (P.) Ltd. vs CPC </a:t>
            </a:r>
            <a:r>
              <a:rPr lang="pt-BR" sz="2000" b="1" i="1" dirty="0">
                <a:solidFill>
                  <a:schemeClr val="bg1"/>
                </a:solidFill>
              </a:rPr>
              <a:t>[2026] 183 taxmann.com 395 (Bombay).</a:t>
            </a:r>
          </a:p>
          <a:p>
            <a:pPr lvl="1" algn="just"/>
            <a:r>
              <a:rPr lang="pt-BR" sz="2000" dirty="0">
                <a:solidFill>
                  <a:schemeClr val="bg1"/>
                </a:solidFill>
              </a:rPr>
              <a:t>The second issue which is very commonly observed that adjustment made by CPC in the intimation u/s 143(1) is not taken seriously and is not disputed before Appellate Authority. The same addition gets incorporated in the assessment order u/s 143(3) r.w.s. 144B etc. If that adjustment is not disputed before Appellate Authority, the view is taken that the addition has become final and the appellant losses the opportunity to agitate  that issue in appeal against 143(3). The important point is in such circumstances adjustment made in intimation u/s 143(1) should independtly be litigated in appeal. There are contradictory rulings that when assessment is made u/s 143(3) whether 143(1) intimation survies indepently or get merged. This is called theorey of merger. The following decisions may kindly be noted: </a:t>
            </a:r>
          </a:p>
          <a:p>
            <a:pPr lvl="2" algn="just"/>
            <a:r>
              <a:rPr lang="en-US" sz="1800" b="1" i="1" dirty="0">
                <a:solidFill>
                  <a:schemeClr val="bg1"/>
                </a:solidFill>
              </a:rPr>
              <a:t>National Stock Exchange of India Limited vs DCIT [ITA No.732/Mum/2023 dated 22 September 2023], </a:t>
            </a:r>
          </a:p>
          <a:p>
            <a:pPr lvl="2" algn="just"/>
            <a:r>
              <a:rPr lang="en-US" sz="1800" b="1" i="1" dirty="0">
                <a:solidFill>
                  <a:schemeClr val="bg1"/>
                </a:solidFill>
              </a:rPr>
              <a:t>Areca Trust vs CIT [ITA No. 433/Bang/2023 dated 26 July 2023],</a:t>
            </a:r>
          </a:p>
          <a:p>
            <a:pPr lvl="2" algn="just"/>
            <a:r>
              <a:rPr lang="en-US" sz="1800" b="1" i="1" dirty="0">
                <a:solidFill>
                  <a:schemeClr val="bg1"/>
                </a:solidFill>
              </a:rPr>
              <a:t>Pujya Sindhi Panchayat Trust ITA No.735/PUN/2024/ Assessment Year: 2018-19 order dated 24 July 2024</a:t>
            </a:r>
          </a:p>
          <a:p>
            <a:pPr lvl="2" algn="just"/>
            <a:r>
              <a:rPr lang="en-US" sz="1800" b="1" i="1" dirty="0">
                <a:solidFill>
                  <a:schemeClr val="bg1"/>
                </a:solidFill>
              </a:rPr>
              <a:t>Orient Craft Ltd. vs DCIT [2024] [158 taxmann.com 1124].</a:t>
            </a:r>
          </a:p>
          <a:p>
            <a:pPr lvl="1" algn="just"/>
            <a:endParaRPr lang="en-IN" sz="2000" dirty="0"/>
          </a:p>
        </p:txBody>
      </p:sp>
    </p:spTree>
    <p:extLst>
      <p:ext uri="{BB962C8B-B14F-4D97-AF65-F5344CB8AC3E}">
        <p14:creationId xmlns:p14="http://schemas.microsoft.com/office/powerpoint/2010/main" val="3082641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5DC92-A8D7-4B29-DB8F-39E61ED847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10F3A8-F140-F1A0-29DD-17400C7286F7}"/>
              </a:ext>
            </a:extLst>
          </p:cNvPr>
          <p:cNvSpPr>
            <a:spLocks noGrp="1"/>
          </p:cNvSpPr>
          <p:nvPr>
            <p:ph type="title"/>
          </p:nvPr>
        </p:nvSpPr>
        <p:spPr>
          <a:xfrm>
            <a:off x="0" y="1"/>
            <a:ext cx="12192000" cy="1690688"/>
          </a:xfrm>
        </p:spPr>
        <p:txBody>
          <a:bodyPr>
            <a:normAutofit/>
          </a:bodyPr>
          <a:lstStyle/>
          <a:p>
            <a:pPr algn="ctr"/>
            <a:r>
              <a:rPr lang="en-IN" sz="4000" b="1" dirty="0">
                <a:solidFill>
                  <a:schemeClr val="bg1"/>
                </a:solidFill>
              </a:rPr>
              <a:t>Income of registered Non-Profit Organization (NPO)</a:t>
            </a:r>
          </a:p>
        </p:txBody>
      </p:sp>
      <p:sp>
        <p:nvSpPr>
          <p:cNvPr id="3" name="Content Placeholder 2">
            <a:extLst>
              <a:ext uri="{FF2B5EF4-FFF2-40B4-BE49-F238E27FC236}">
                <a16:creationId xmlns:a16="http://schemas.microsoft.com/office/drawing/2014/main" id="{4DDC6D32-20E7-6075-C1D7-05AE0EFCDF64}"/>
              </a:ext>
            </a:extLst>
          </p:cNvPr>
          <p:cNvSpPr>
            <a:spLocks noGrp="1"/>
          </p:cNvSpPr>
          <p:nvPr>
            <p:ph idx="1"/>
          </p:nvPr>
        </p:nvSpPr>
        <p:spPr>
          <a:xfrm>
            <a:off x="0" y="1825625"/>
            <a:ext cx="12192000" cy="5032374"/>
          </a:xfrm>
          <a:solidFill>
            <a:schemeClr val="accent3"/>
          </a:solidFill>
        </p:spPr>
        <p:txBody>
          <a:bodyPr/>
          <a:lstStyle/>
          <a:p>
            <a:pPr algn="just"/>
            <a:r>
              <a:rPr lang="en-IN" dirty="0">
                <a:solidFill>
                  <a:schemeClr val="bg1"/>
                </a:solidFill>
              </a:rPr>
              <a:t>Just to understand the difference in the language I was comparing the provisions as in the 1961 Act of section 11, 12, 13 etc. which are applicable for computation of income of Charitable Trust. We all are aware that the provisions of these sections are very complex as it contains number of provisos, explanation, number of sub sections/clauses etc. without any heading or suitable paragraphs. </a:t>
            </a:r>
          </a:p>
          <a:p>
            <a:pPr algn="just"/>
            <a:r>
              <a:rPr lang="en-IN" dirty="0">
                <a:solidFill>
                  <a:schemeClr val="bg1"/>
                </a:solidFill>
              </a:rPr>
              <a:t>As against this in the Income Tax Act 2025 the corresponding provisions in section 332 to 355 are considered found to be suitably divided under various sub-heads as follows:</a:t>
            </a:r>
          </a:p>
          <a:p>
            <a:pPr lvl="1" algn="just"/>
            <a:r>
              <a:rPr lang="en-IN" sz="2000" dirty="0">
                <a:solidFill>
                  <a:schemeClr val="bg1"/>
                </a:solidFill>
              </a:rPr>
              <a:t>Application for registration (section 332)</a:t>
            </a:r>
          </a:p>
          <a:p>
            <a:pPr lvl="1" algn="just"/>
            <a:r>
              <a:rPr lang="en-IN" sz="2000" dirty="0">
                <a:solidFill>
                  <a:schemeClr val="bg1"/>
                </a:solidFill>
              </a:rPr>
              <a:t>Switching over of regimes (Section 333) </a:t>
            </a:r>
          </a:p>
          <a:p>
            <a:pPr lvl="1" algn="just"/>
            <a:r>
              <a:rPr lang="en-IN" sz="2000" dirty="0">
                <a:solidFill>
                  <a:schemeClr val="bg1"/>
                </a:solidFill>
              </a:rPr>
              <a:t>Tax on income of registered NPO (Section 334)</a:t>
            </a:r>
          </a:p>
          <a:p>
            <a:pPr lvl="1" algn="just"/>
            <a:r>
              <a:rPr lang="en-IN" sz="2000" dirty="0">
                <a:solidFill>
                  <a:schemeClr val="bg1"/>
                </a:solidFill>
              </a:rPr>
              <a:t>Regular Income (Section 335)</a:t>
            </a:r>
          </a:p>
          <a:p>
            <a:pPr lvl="1" algn="just"/>
            <a:r>
              <a:rPr lang="en-IN" sz="2000" dirty="0">
                <a:solidFill>
                  <a:schemeClr val="bg1"/>
                </a:solidFill>
              </a:rPr>
              <a:t>Taxable Regular Income (Section 336)</a:t>
            </a:r>
          </a:p>
          <a:p>
            <a:pPr lvl="1" algn="just"/>
            <a:r>
              <a:rPr lang="en-IN" sz="2000" dirty="0">
                <a:solidFill>
                  <a:schemeClr val="bg1"/>
                </a:solidFill>
              </a:rPr>
              <a:t>Specified Income (Section 337)</a:t>
            </a:r>
          </a:p>
          <a:p>
            <a:pPr lvl="1" algn="just"/>
            <a:endParaRPr lang="en-IN" dirty="0">
              <a:solidFill>
                <a:schemeClr val="bg1"/>
              </a:solidFill>
            </a:endParaRPr>
          </a:p>
          <a:p>
            <a:pPr algn="just"/>
            <a:endParaRPr lang="en-IN" dirty="0"/>
          </a:p>
        </p:txBody>
      </p:sp>
    </p:spTree>
    <p:extLst>
      <p:ext uri="{BB962C8B-B14F-4D97-AF65-F5344CB8AC3E}">
        <p14:creationId xmlns:p14="http://schemas.microsoft.com/office/powerpoint/2010/main" val="11019973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4BC24-BA6D-FA68-5672-A4B4A36B2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632C44-D1D8-3287-F532-72269DCB6B1E}"/>
              </a:ext>
            </a:extLst>
          </p:cNvPr>
          <p:cNvSpPr>
            <a:spLocks noGrp="1"/>
          </p:cNvSpPr>
          <p:nvPr>
            <p:ph type="title"/>
          </p:nvPr>
        </p:nvSpPr>
        <p:spPr>
          <a:xfrm>
            <a:off x="0" y="1"/>
            <a:ext cx="12192000" cy="1061883"/>
          </a:xfrm>
        </p:spPr>
        <p:txBody>
          <a:bodyPr>
            <a:normAutofit/>
          </a:bodyPr>
          <a:lstStyle/>
          <a:p>
            <a:pPr algn="ctr"/>
            <a:r>
              <a:rPr lang="en-US" sz="4000" b="1" dirty="0">
                <a:solidFill>
                  <a:schemeClr val="bg1"/>
                </a:solidFill>
              </a:rPr>
              <a:t>Appeal (Cont.)</a:t>
            </a:r>
            <a:endParaRPr lang="en-IN" sz="4000" b="1" dirty="0">
              <a:solidFill>
                <a:schemeClr val="bg1"/>
              </a:solidFill>
            </a:endParaRPr>
          </a:p>
        </p:txBody>
      </p:sp>
      <p:sp>
        <p:nvSpPr>
          <p:cNvPr id="3" name="Content Placeholder 2">
            <a:extLst>
              <a:ext uri="{FF2B5EF4-FFF2-40B4-BE49-F238E27FC236}">
                <a16:creationId xmlns:a16="http://schemas.microsoft.com/office/drawing/2014/main" id="{172056AA-5FE9-CFDF-B911-FFABBACF04D1}"/>
              </a:ext>
            </a:extLst>
          </p:cNvPr>
          <p:cNvSpPr>
            <a:spLocks noGrp="1"/>
          </p:cNvSpPr>
          <p:nvPr>
            <p:ph idx="1"/>
          </p:nvPr>
        </p:nvSpPr>
        <p:spPr>
          <a:xfrm>
            <a:off x="0" y="1061884"/>
            <a:ext cx="12192000" cy="5796115"/>
          </a:xfrm>
          <a:solidFill>
            <a:schemeClr val="accent3"/>
          </a:solidFill>
        </p:spPr>
        <p:txBody>
          <a:bodyPr>
            <a:normAutofit lnSpcReduction="10000"/>
          </a:bodyPr>
          <a:lstStyle/>
          <a:p>
            <a:pPr algn="just"/>
            <a:r>
              <a:rPr lang="en-IN" dirty="0">
                <a:solidFill>
                  <a:schemeClr val="bg1"/>
                </a:solidFill>
              </a:rPr>
              <a:t>If the assesse has filed the return whether he has paid admitted tax on returned income? Or if assesse has not filed the return has he paid the tax equivalent to advance tax, this information needs to be provided in form no. 35 which is for filing an appeal before CIT(A). The Form is now changed to 99. In this regards some of the important decisions where CIT(A) held as appeal is not maintainable the following important decisions are worth to note:</a:t>
            </a:r>
          </a:p>
          <a:p>
            <a:pPr lvl="1" algn="just"/>
            <a:r>
              <a:rPr lang="en-IN" sz="2000" b="1" i="1" dirty="0">
                <a:solidFill>
                  <a:schemeClr val="bg1"/>
                </a:solidFill>
              </a:rPr>
              <a:t>CIT – 3 vs. K Satish Kumar Singh (2012) 209 taxman 0502 (Karnataka).</a:t>
            </a:r>
          </a:p>
          <a:p>
            <a:pPr lvl="1" algn="just"/>
            <a:r>
              <a:rPr lang="en-IN" sz="2000" b="1" i="1" dirty="0">
                <a:solidFill>
                  <a:schemeClr val="bg1"/>
                </a:solidFill>
              </a:rPr>
              <a:t>Hotel Sai Siddi (P.) Ltd. vs. DCIT Cent. Cir 1, Nasik (2011) 13 taxmann.com 155 (Pune)</a:t>
            </a:r>
          </a:p>
          <a:p>
            <a:pPr lvl="1" algn="just"/>
            <a:r>
              <a:rPr lang="en-IN" sz="2000" b="1" i="1" dirty="0">
                <a:solidFill>
                  <a:schemeClr val="bg1"/>
                </a:solidFill>
              </a:rPr>
              <a:t>Shri Sampat Kacharu Dhage vs. ITO, Ward-1(5), Nashik ITA No. </a:t>
            </a:r>
            <a:r>
              <a:rPr lang="en-US" sz="2000" b="1" i="1" dirty="0">
                <a:solidFill>
                  <a:schemeClr val="bg1"/>
                </a:solidFill>
              </a:rPr>
              <a:t>1019/PUN/2023 order dated 29.07.2024</a:t>
            </a:r>
          </a:p>
          <a:p>
            <a:pPr lvl="1" algn="just"/>
            <a:r>
              <a:rPr lang="en-US" sz="2000" b="1" i="1" dirty="0">
                <a:solidFill>
                  <a:schemeClr val="bg1"/>
                </a:solidFill>
              </a:rPr>
              <a:t>Dilip Hiralal Chaudhari vs. ITO, Ward-Nandurbar ITA No. 642/PUN/2024 order dated 05.06.2024</a:t>
            </a:r>
          </a:p>
          <a:p>
            <a:pPr lvl="1" algn="just"/>
            <a:r>
              <a:rPr lang="en-US" sz="2000" b="1" i="1" dirty="0">
                <a:solidFill>
                  <a:schemeClr val="bg1"/>
                </a:solidFill>
              </a:rPr>
              <a:t>Maroofali Shaikh vs. ITO Ward-1 &amp; TPS Bagalkot ITA No.981/ Bang/2024 order dated 14.10.2024</a:t>
            </a:r>
          </a:p>
          <a:p>
            <a:pPr algn="just"/>
            <a:r>
              <a:rPr lang="en-US" sz="2200" dirty="0">
                <a:solidFill>
                  <a:schemeClr val="bg1"/>
                </a:solidFill>
              </a:rPr>
              <a:t>When Ld. CIT(A) without calling for the explanation dismiss appeal for such non-payment of tax, the courts have held that the Ld. CIT(A) before dismissing the appeal as non-maintainable must give opportunity to the appellant to make good the short payment of taxes if any. </a:t>
            </a:r>
          </a:p>
          <a:p>
            <a:pPr lvl="1" algn="just"/>
            <a:endParaRPr lang="en-IN" sz="2000" dirty="0">
              <a:solidFill>
                <a:schemeClr val="bg1"/>
              </a:solidFill>
            </a:endParaRPr>
          </a:p>
        </p:txBody>
      </p:sp>
    </p:spTree>
    <p:extLst>
      <p:ext uri="{BB962C8B-B14F-4D97-AF65-F5344CB8AC3E}">
        <p14:creationId xmlns:p14="http://schemas.microsoft.com/office/powerpoint/2010/main" val="6135735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04799-1FC4-0BF9-281B-577430FA1C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499471-1183-3302-B4D4-D5A7A92B1D40}"/>
              </a:ext>
            </a:extLst>
          </p:cNvPr>
          <p:cNvSpPr>
            <a:spLocks noGrp="1"/>
          </p:cNvSpPr>
          <p:nvPr>
            <p:ph type="title"/>
          </p:nvPr>
        </p:nvSpPr>
        <p:spPr>
          <a:xfrm>
            <a:off x="0" y="1"/>
            <a:ext cx="12192000" cy="1061883"/>
          </a:xfrm>
        </p:spPr>
        <p:txBody>
          <a:bodyPr>
            <a:normAutofit/>
          </a:bodyPr>
          <a:lstStyle/>
          <a:p>
            <a:pPr algn="ctr"/>
            <a:r>
              <a:rPr lang="en-US" sz="4000" b="1" dirty="0">
                <a:solidFill>
                  <a:schemeClr val="bg1"/>
                </a:solidFill>
              </a:rPr>
              <a:t>Appeal (Cont.)</a:t>
            </a:r>
            <a:endParaRPr lang="en-IN" sz="4000" b="1" dirty="0">
              <a:solidFill>
                <a:schemeClr val="bg1"/>
              </a:solidFill>
            </a:endParaRPr>
          </a:p>
        </p:txBody>
      </p:sp>
      <p:sp>
        <p:nvSpPr>
          <p:cNvPr id="3" name="Content Placeholder 2">
            <a:extLst>
              <a:ext uri="{FF2B5EF4-FFF2-40B4-BE49-F238E27FC236}">
                <a16:creationId xmlns:a16="http://schemas.microsoft.com/office/drawing/2014/main" id="{99F03978-4E1B-BBC5-98BC-D686A061017F}"/>
              </a:ext>
            </a:extLst>
          </p:cNvPr>
          <p:cNvSpPr>
            <a:spLocks noGrp="1"/>
          </p:cNvSpPr>
          <p:nvPr>
            <p:ph idx="1"/>
          </p:nvPr>
        </p:nvSpPr>
        <p:spPr>
          <a:xfrm>
            <a:off x="0" y="1061884"/>
            <a:ext cx="12192000" cy="5796115"/>
          </a:xfrm>
          <a:solidFill>
            <a:schemeClr val="accent3"/>
          </a:solidFill>
        </p:spPr>
        <p:txBody>
          <a:bodyPr>
            <a:normAutofit/>
          </a:bodyPr>
          <a:lstStyle/>
          <a:p>
            <a:pPr algn="just"/>
            <a:r>
              <a:rPr lang="en-US" sz="2000" dirty="0">
                <a:solidFill>
                  <a:schemeClr val="bg1"/>
                </a:solidFill>
              </a:rPr>
              <a:t>W</a:t>
            </a:r>
            <a:r>
              <a:rPr lang="en-IN" sz="2000" dirty="0">
                <a:solidFill>
                  <a:schemeClr val="bg1"/>
                </a:solidFill>
              </a:rPr>
              <a:t>hen ever the appeal is being restored by the Hon’ble ITAT or Ld. CIT(A) to the assessing officer, the matter is taken up for finalizing by the assessment either by JAO/FAO. The instances are noticed that even if JAO has given effect to the restored matter the notice for giving effect is again issued by FAO. Because the record of NFAC shows pendency for giving effect to restored matter. In this regards the Delhi High Court in the following case has held that once the effect is given by JAO, NFAC again cannot take up the proceedings for giving effect. </a:t>
            </a:r>
            <a:r>
              <a:rPr lang="en-US" sz="2000" b="1" i="1" dirty="0">
                <a:solidFill>
                  <a:schemeClr val="bg1"/>
                </a:solidFill>
              </a:rPr>
              <a:t>RELIGARE SECURITIES LTD. vs. NATIONAL FACELESS ASSESSMENT CENTRE &amp;amp; ANR.HIGH COURT OF DELHI (2025) 472 ITR 329 (Del)</a:t>
            </a:r>
          </a:p>
          <a:p>
            <a:pPr algn="just"/>
            <a:r>
              <a:rPr lang="en-US" sz="2000" i="1" dirty="0">
                <a:solidFill>
                  <a:schemeClr val="bg1"/>
                </a:solidFill>
              </a:rPr>
              <a:t>Once the jurisdiction AO passed the order to give effect to the directions issued by the Tribunal in its appellate order as modified by the rectification order. The assessment proceedings stood concluded and, therefore, further proceedings initiated by the NFAC were without jurisdiction.</a:t>
            </a:r>
            <a:endParaRPr lang="en-IN" sz="2000" i="1" dirty="0">
              <a:solidFill>
                <a:schemeClr val="bg1"/>
              </a:solidFill>
            </a:endParaRPr>
          </a:p>
        </p:txBody>
      </p:sp>
    </p:spTree>
    <p:extLst>
      <p:ext uri="{BB962C8B-B14F-4D97-AF65-F5344CB8AC3E}">
        <p14:creationId xmlns:p14="http://schemas.microsoft.com/office/powerpoint/2010/main" val="1091248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C23D7-F707-BF61-8B71-E0E8853988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BF5866-5089-E6A5-317B-43CFB9046D93}"/>
              </a:ext>
            </a:extLst>
          </p:cNvPr>
          <p:cNvSpPr>
            <a:spLocks noGrp="1"/>
          </p:cNvSpPr>
          <p:nvPr>
            <p:ph type="title"/>
          </p:nvPr>
        </p:nvSpPr>
        <p:spPr>
          <a:xfrm rot="20869819">
            <a:off x="0" y="2408905"/>
            <a:ext cx="12192000" cy="1690688"/>
          </a:xfrm>
        </p:spPr>
        <p:txBody>
          <a:bodyPr>
            <a:normAutofit/>
          </a:bodyPr>
          <a:lstStyle/>
          <a:p>
            <a:pPr algn="ctr"/>
            <a:r>
              <a:rPr lang="en-US" sz="5400" b="1" dirty="0">
                <a:solidFill>
                  <a:schemeClr val="bg1"/>
                </a:solidFill>
              </a:rPr>
              <a:t>Questions? and Answers </a:t>
            </a:r>
            <a:endParaRPr lang="en-IN" sz="5400" b="1" dirty="0">
              <a:solidFill>
                <a:schemeClr val="bg1"/>
              </a:solidFill>
            </a:endParaRPr>
          </a:p>
        </p:txBody>
      </p:sp>
    </p:spTree>
    <p:extLst>
      <p:ext uri="{BB962C8B-B14F-4D97-AF65-F5344CB8AC3E}">
        <p14:creationId xmlns:p14="http://schemas.microsoft.com/office/powerpoint/2010/main" val="35099978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F5A5F-B2E6-BBCA-E5D0-3135CC5F8D0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7C52BEA-E4D6-BAC6-6AAE-BB5C5005F345}"/>
              </a:ext>
            </a:extLst>
          </p:cNvPr>
          <p:cNvSpPr>
            <a:spLocks noGrp="1"/>
          </p:cNvSpPr>
          <p:nvPr>
            <p:ph type="title"/>
          </p:nvPr>
        </p:nvSpPr>
        <p:spPr>
          <a:xfrm>
            <a:off x="1149241" y="963996"/>
            <a:ext cx="9893518" cy="1400530"/>
          </a:xfrm>
        </p:spPr>
        <p:txBody>
          <a:bodyPr/>
          <a:lstStyle/>
          <a:p>
            <a:pPr algn="ctr"/>
            <a:r>
              <a:rPr lang="en-IN" b="1" dirty="0">
                <a:solidFill>
                  <a:schemeClr val="bg1"/>
                </a:solidFill>
              </a:rPr>
              <a:t>CA Rajendra Agiwal </a:t>
            </a:r>
            <a:br>
              <a:rPr lang="en-IN" dirty="0">
                <a:solidFill>
                  <a:schemeClr val="bg1"/>
                </a:solidFill>
              </a:rPr>
            </a:br>
            <a:br>
              <a:rPr lang="en-IN" dirty="0">
                <a:solidFill>
                  <a:schemeClr val="bg1"/>
                </a:solidFill>
              </a:rPr>
            </a:br>
            <a:br>
              <a:rPr lang="en-IN" sz="3600" dirty="0">
                <a:solidFill>
                  <a:schemeClr val="bg1"/>
                </a:solidFill>
              </a:rPr>
            </a:br>
            <a:br>
              <a:rPr lang="en-IN" sz="3600" dirty="0">
                <a:solidFill>
                  <a:schemeClr val="bg1"/>
                </a:solidFill>
              </a:rPr>
            </a:br>
            <a:endParaRPr lang="en-IN" dirty="0">
              <a:solidFill>
                <a:schemeClr val="bg1"/>
              </a:solidFill>
            </a:endParaRPr>
          </a:p>
        </p:txBody>
      </p:sp>
    </p:spTree>
    <p:extLst>
      <p:ext uri="{BB962C8B-B14F-4D97-AF65-F5344CB8AC3E}">
        <p14:creationId xmlns:p14="http://schemas.microsoft.com/office/powerpoint/2010/main" val="1269090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FFAE5-F183-40F2-551B-3E984782EE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54F360-E19B-3103-C659-D85DA669DA81}"/>
              </a:ext>
            </a:extLst>
          </p:cNvPr>
          <p:cNvSpPr>
            <a:spLocks noGrp="1"/>
          </p:cNvSpPr>
          <p:nvPr>
            <p:ph type="title"/>
          </p:nvPr>
        </p:nvSpPr>
        <p:spPr>
          <a:xfrm>
            <a:off x="0" y="1"/>
            <a:ext cx="12192000" cy="1690688"/>
          </a:xfrm>
        </p:spPr>
        <p:txBody>
          <a:bodyPr>
            <a:normAutofit/>
          </a:bodyPr>
          <a:lstStyle/>
          <a:p>
            <a:pPr algn="ctr"/>
            <a:r>
              <a:rPr lang="en-IN" sz="4000" b="1" dirty="0">
                <a:solidFill>
                  <a:schemeClr val="bg1"/>
                </a:solidFill>
              </a:rPr>
              <a:t>Income of registered Non-Profit Organization (NPO) – Cont.</a:t>
            </a:r>
          </a:p>
        </p:txBody>
      </p:sp>
      <p:sp>
        <p:nvSpPr>
          <p:cNvPr id="3" name="Content Placeholder 2">
            <a:extLst>
              <a:ext uri="{FF2B5EF4-FFF2-40B4-BE49-F238E27FC236}">
                <a16:creationId xmlns:a16="http://schemas.microsoft.com/office/drawing/2014/main" id="{F24F5457-47DD-A120-E7C4-B75736A84701}"/>
              </a:ext>
            </a:extLst>
          </p:cNvPr>
          <p:cNvSpPr>
            <a:spLocks noGrp="1"/>
          </p:cNvSpPr>
          <p:nvPr>
            <p:ph idx="1"/>
          </p:nvPr>
        </p:nvSpPr>
        <p:spPr>
          <a:xfrm>
            <a:off x="0" y="1825625"/>
            <a:ext cx="12192000" cy="5032374"/>
          </a:xfrm>
          <a:solidFill>
            <a:schemeClr val="accent3"/>
          </a:solidFill>
        </p:spPr>
        <p:txBody>
          <a:bodyPr/>
          <a:lstStyle/>
          <a:p>
            <a:pPr lvl="1" algn="just"/>
            <a:r>
              <a:rPr lang="en-IN" sz="2000" dirty="0">
                <a:solidFill>
                  <a:schemeClr val="bg1"/>
                </a:solidFill>
              </a:rPr>
              <a:t>Income not to be included in regular income (Section 338)</a:t>
            </a:r>
          </a:p>
          <a:p>
            <a:pPr lvl="1" algn="just"/>
            <a:r>
              <a:rPr lang="en-IN" sz="2000" dirty="0">
                <a:solidFill>
                  <a:schemeClr val="bg1"/>
                </a:solidFill>
              </a:rPr>
              <a:t>Corpus Donation (Section 339)</a:t>
            </a:r>
          </a:p>
          <a:p>
            <a:pPr lvl="1" algn="just"/>
            <a:r>
              <a:rPr lang="en-IN" sz="2000" dirty="0">
                <a:solidFill>
                  <a:schemeClr val="bg1"/>
                </a:solidFill>
              </a:rPr>
              <a:t>Deemed Corpus Donation (Section 340)</a:t>
            </a:r>
          </a:p>
          <a:p>
            <a:pPr lvl="1" algn="just"/>
            <a:r>
              <a:rPr lang="en-IN" sz="2000" dirty="0">
                <a:solidFill>
                  <a:schemeClr val="bg1"/>
                </a:solidFill>
              </a:rPr>
              <a:t>Application of Income (Section 341)</a:t>
            </a:r>
          </a:p>
          <a:p>
            <a:pPr lvl="1" algn="just"/>
            <a:r>
              <a:rPr lang="en-IN" sz="2000" dirty="0">
                <a:solidFill>
                  <a:schemeClr val="bg1"/>
                </a:solidFill>
              </a:rPr>
              <a:t>Accumulated Income (Section 342)</a:t>
            </a:r>
          </a:p>
          <a:p>
            <a:pPr lvl="1" algn="just"/>
            <a:r>
              <a:rPr lang="en-IN" sz="2000" dirty="0">
                <a:solidFill>
                  <a:schemeClr val="bg1"/>
                </a:solidFill>
              </a:rPr>
              <a:t>Deemed Accumulated Income (Section 343)</a:t>
            </a:r>
          </a:p>
          <a:p>
            <a:pPr lvl="1" algn="just"/>
            <a:r>
              <a:rPr lang="en-IN" sz="2000" dirty="0">
                <a:solidFill>
                  <a:schemeClr val="bg1"/>
                </a:solidFill>
              </a:rPr>
              <a:t>Commercial Activity by Registered NPO </a:t>
            </a:r>
          </a:p>
          <a:p>
            <a:pPr lvl="1" algn="just"/>
            <a:r>
              <a:rPr lang="en-IN" sz="2000" dirty="0">
                <a:solidFill>
                  <a:schemeClr val="bg1"/>
                </a:solidFill>
              </a:rPr>
              <a:t>Business Undertaking held as Property (Section 344)</a:t>
            </a:r>
          </a:p>
          <a:p>
            <a:pPr lvl="1" algn="just"/>
            <a:r>
              <a:rPr lang="en-IN" sz="2000" dirty="0">
                <a:solidFill>
                  <a:schemeClr val="bg1"/>
                </a:solidFill>
              </a:rPr>
              <a:t>Restriction on commercial activity by Registered NPO (Section 345)</a:t>
            </a:r>
          </a:p>
          <a:p>
            <a:pPr lvl="1" algn="just"/>
            <a:r>
              <a:rPr lang="en-IN" sz="2000" dirty="0">
                <a:solidFill>
                  <a:schemeClr val="bg1"/>
                </a:solidFill>
              </a:rPr>
              <a:t>Restriction on by Registered NPO carrying out advancement of any other object of GPU (Section 346)</a:t>
            </a:r>
          </a:p>
          <a:p>
            <a:pPr lvl="1" algn="just"/>
            <a:r>
              <a:rPr lang="en-IN" sz="2000" dirty="0">
                <a:solidFill>
                  <a:schemeClr val="bg1"/>
                </a:solidFill>
              </a:rPr>
              <a:t>Books of Accounts (Section 347)</a:t>
            </a:r>
          </a:p>
          <a:p>
            <a:pPr lvl="1" algn="just"/>
            <a:endParaRPr lang="en-IN" dirty="0"/>
          </a:p>
        </p:txBody>
      </p:sp>
    </p:spTree>
    <p:extLst>
      <p:ext uri="{BB962C8B-B14F-4D97-AF65-F5344CB8AC3E}">
        <p14:creationId xmlns:p14="http://schemas.microsoft.com/office/powerpoint/2010/main" val="3210728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95DCD-1101-B171-B31C-965F8E385C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0D4F73-D7C1-FCEB-E579-1E5B68E5C0A5}"/>
              </a:ext>
            </a:extLst>
          </p:cNvPr>
          <p:cNvSpPr>
            <a:spLocks noGrp="1"/>
          </p:cNvSpPr>
          <p:nvPr>
            <p:ph type="title"/>
          </p:nvPr>
        </p:nvSpPr>
        <p:spPr>
          <a:xfrm>
            <a:off x="0" y="1"/>
            <a:ext cx="12192000" cy="1690688"/>
          </a:xfrm>
        </p:spPr>
        <p:txBody>
          <a:bodyPr>
            <a:normAutofit/>
          </a:bodyPr>
          <a:lstStyle/>
          <a:p>
            <a:pPr algn="ctr"/>
            <a:r>
              <a:rPr lang="en-IN" sz="4000" b="1" dirty="0">
                <a:solidFill>
                  <a:schemeClr val="bg1"/>
                </a:solidFill>
              </a:rPr>
              <a:t>Income of registered Non-Profit Organization (NPO) – Cont.</a:t>
            </a:r>
          </a:p>
        </p:txBody>
      </p:sp>
      <p:sp>
        <p:nvSpPr>
          <p:cNvPr id="3" name="Content Placeholder 2">
            <a:extLst>
              <a:ext uri="{FF2B5EF4-FFF2-40B4-BE49-F238E27FC236}">
                <a16:creationId xmlns:a16="http://schemas.microsoft.com/office/drawing/2014/main" id="{2C496EFC-8E87-7997-6C44-CE13F04F7C99}"/>
              </a:ext>
            </a:extLst>
          </p:cNvPr>
          <p:cNvSpPr>
            <a:spLocks noGrp="1"/>
          </p:cNvSpPr>
          <p:nvPr>
            <p:ph idx="1"/>
          </p:nvPr>
        </p:nvSpPr>
        <p:spPr>
          <a:xfrm>
            <a:off x="0" y="1825625"/>
            <a:ext cx="12192000" cy="5032374"/>
          </a:xfrm>
          <a:solidFill>
            <a:schemeClr val="accent3"/>
          </a:solidFill>
        </p:spPr>
        <p:txBody>
          <a:bodyPr/>
          <a:lstStyle/>
          <a:p>
            <a:pPr lvl="1" algn="just"/>
            <a:r>
              <a:rPr lang="en-IN" sz="2000" dirty="0">
                <a:solidFill>
                  <a:schemeClr val="bg1"/>
                </a:solidFill>
              </a:rPr>
              <a:t>Audit (Section 340)</a:t>
            </a:r>
          </a:p>
          <a:p>
            <a:pPr lvl="1" algn="just"/>
            <a:r>
              <a:rPr lang="en-IN" sz="2000" dirty="0">
                <a:solidFill>
                  <a:schemeClr val="bg1"/>
                </a:solidFill>
              </a:rPr>
              <a:t>Return of Income (Section 349)</a:t>
            </a:r>
          </a:p>
          <a:p>
            <a:pPr lvl="1" algn="just"/>
            <a:r>
              <a:rPr lang="en-IN" sz="2000" dirty="0">
                <a:solidFill>
                  <a:schemeClr val="bg1"/>
                </a:solidFill>
              </a:rPr>
              <a:t>Permitted mode of Investments (Section 350)</a:t>
            </a:r>
          </a:p>
          <a:p>
            <a:pPr lvl="1" algn="just"/>
            <a:r>
              <a:rPr lang="en-IN" sz="2000" dirty="0">
                <a:solidFill>
                  <a:schemeClr val="bg1"/>
                </a:solidFill>
              </a:rPr>
              <a:t>Specified Violations (Section 351)</a:t>
            </a:r>
          </a:p>
          <a:p>
            <a:pPr lvl="1" algn="just"/>
            <a:r>
              <a:rPr lang="en-IN" sz="2000" dirty="0">
                <a:solidFill>
                  <a:schemeClr val="bg1"/>
                </a:solidFill>
              </a:rPr>
              <a:t>Tax on acerated Income (Section 352)</a:t>
            </a:r>
          </a:p>
          <a:p>
            <a:pPr lvl="1" algn="just"/>
            <a:r>
              <a:rPr lang="en-IN" sz="2000" dirty="0">
                <a:solidFill>
                  <a:schemeClr val="bg1"/>
                </a:solidFill>
              </a:rPr>
              <a:t>Other Violations (Section 353)</a:t>
            </a:r>
          </a:p>
          <a:p>
            <a:pPr lvl="1" algn="just"/>
            <a:r>
              <a:rPr lang="en-IN" sz="2000" dirty="0">
                <a:solidFill>
                  <a:schemeClr val="bg1"/>
                </a:solidFill>
              </a:rPr>
              <a:t>Application of approval for purpose of section 133(1)(b)(ii)(Section 354)</a:t>
            </a:r>
          </a:p>
          <a:p>
            <a:pPr lvl="1" algn="just"/>
            <a:r>
              <a:rPr lang="en-IN" sz="2000" dirty="0">
                <a:solidFill>
                  <a:schemeClr val="bg1"/>
                </a:solidFill>
              </a:rPr>
              <a:t>Merger of NPO’s (Section 354A)</a:t>
            </a:r>
          </a:p>
          <a:p>
            <a:pPr lvl="1" algn="just"/>
            <a:r>
              <a:rPr lang="en-IN" sz="2000" dirty="0">
                <a:solidFill>
                  <a:schemeClr val="bg1"/>
                </a:solidFill>
              </a:rPr>
              <a:t>Interpretation (i.e. definition of various terms – “Anonymous Donation”, “Approval”, “Cancellation”, “Donation”, “Commercial Activity”, Registration”, “Registered NPO”, “Related Person”, “Relative”, Residual Income”, Specified asset”, “Specified person”, “Specified provision”, “Value”, and last “Wholly for Charitable and Religious Purposes”.</a:t>
            </a:r>
          </a:p>
          <a:p>
            <a:pPr lvl="1" algn="just"/>
            <a:endParaRPr lang="en-IN" sz="2000" dirty="0">
              <a:solidFill>
                <a:schemeClr val="bg1"/>
              </a:solidFill>
            </a:endParaRPr>
          </a:p>
          <a:p>
            <a:pPr lvl="1" algn="just"/>
            <a:endParaRPr lang="en-IN" sz="2000" dirty="0">
              <a:solidFill>
                <a:schemeClr val="bg1"/>
              </a:solidFill>
            </a:endParaRPr>
          </a:p>
          <a:p>
            <a:pPr lvl="1" algn="just"/>
            <a:endParaRPr lang="en-IN" dirty="0"/>
          </a:p>
        </p:txBody>
      </p:sp>
    </p:spTree>
    <p:extLst>
      <p:ext uri="{BB962C8B-B14F-4D97-AF65-F5344CB8AC3E}">
        <p14:creationId xmlns:p14="http://schemas.microsoft.com/office/powerpoint/2010/main" val="4188150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2ABC8-2B45-D86B-BA07-587EE1B56B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ED9CA8-FFC9-F5ED-CD4C-88CB2D37B3F3}"/>
              </a:ext>
            </a:extLst>
          </p:cNvPr>
          <p:cNvSpPr>
            <a:spLocks noGrp="1"/>
          </p:cNvSpPr>
          <p:nvPr>
            <p:ph type="title"/>
          </p:nvPr>
        </p:nvSpPr>
        <p:spPr>
          <a:xfrm>
            <a:off x="0" y="1"/>
            <a:ext cx="12192000" cy="1690688"/>
          </a:xfrm>
        </p:spPr>
        <p:txBody>
          <a:bodyPr>
            <a:normAutofit/>
          </a:bodyPr>
          <a:lstStyle/>
          <a:p>
            <a:pPr algn="ctr"/>
            <a:r>
              <a:rPr lang="en-IN" sz="4000" b="1" dirty="0">
                <a:solidFill>
                  <a:schemeClr val="bg1"/>
                </a:solidFill>
              </a:rPr>
              <a:t>Provisions related to Return Filing</a:t>
            </a:r>
          </a:p>
        </p:txBody>
      </p:sp>
      <p:sp>
        <p:nvSpPr>
          <p:cNvPr id="3" name="Content Placeholder 2">
            <a:extLst>
              <a:ext uri="{FF2B5EF4-FFF2-40B4-BE49-F238E27FC236}">
                <a16:creationId xmlns:a16="http://schemas.microsoft.com/office/drawing/2014/main" id="{EEB55307-164D-3A7E-7625-C97FBC5ADF2A}"/>
              </a:ext>
            </a:extLst>
          </p:cNvPr>
          <p:cNvSpPr>
            <a:spLocks noGrp="1"/>
          </p:cNvSpPr>
          <p:nvPr>
            <p:ph idx="1"/>
          </p:nvPr>
        </p:nvSpPr>
        <p:spPr>
          <a:xfrm>
            <a:off x="0" y="1825625"/>
            <a:ext cx="12192000" cy="5032374"/>
          </a:xfrm>
          <a:solidFill>
            <a:schemeClr val="accent3"/>
          </a:solidFill>
        </p:spPr>
        <p:txBody>
          <a:bodyPr/>
          <a:lstStyle/>
          <a:p>
            <a:pPr algn="just"/>
            <a:r>
              <a:rPr lang="en-IN" dirty="0">
                <a:solidFill>
                  <a:schemeClr val="bg1"/>
                </a:solidFill>
              </a:rPr>
              <a:t>The following sections and corresponding caption:</a:t>
            </a:r>
          </a:p>
          <a:p>
            <a:pPr algn="just"/>
            <a:endParaRPr lang="en-IN" dirty="0"/>
          </a:p>
        </p:txBody>
      </p:sp>
      <p:graphicFrame>
        <p:nvGraphicFramePr>
          <p:cNvPr id="4" name="Table 3">
            <a:extLst>
              <a:ext uri="{FF2B5EF4-FFF2-40B4-BE49-F238E27FC236}">
                <a16:creationId xmlns:a16="http://schemas.microsoft.com/office/drawing/2014/main" id="{FF01FAC4-E2DB-85CA-41A2-6AEA84B7569D}"/>
              </a:ext>
            </a:extLst>
          </p:cNvPr>
          <p:cNvGraphicFramePr>
            <a:graphicFrameLocks noGrp="1"/>
          </p:cNvGraphicFramePr>
          <p:nvPr>
            <p:extLst>
              <p:ext uri="{D42A27DB-BD31-4B8C-83A1-F6EECF244321}">
                <p14:modId xmlns:p14="http://schemas.microsoft.com/office/powerpoint/2010/main" val="4190808503"/>
              </p:ext>
            </p:extLst>
          </p:nvPr>
        </p:nvGraphicFramePr>
        <p:xfrm>
          <a:off x="589935" y="2520767"/>
          <a:ext cx="11012129" cy="3642089"/>
        </p:xfrm>
        <a:graphic>
          <a:graphicData uri="http://schemas.openxmlformats.org/drawingml/2006/table">
            <a:tbl>
              <a:tblPr firstRow="1">
                <a:tableStyleId>{D7AC3CCA-C797-4891-BE02-D94E43425B78}</a:tableStyleId>
              </a:tblPr>
              <a:tblGrid>
                <a:gridCol w="2782529">
                  <a:extLst>
                    <a:ext uri="{9D8B030D-6E8A-4147-A177-3AD203B41FA5}">
                      <a16:colId xmlns:a16="http://schemas.microsoft.com/office/drawing/2014/main" val="1170214790"/>
                    </a:ext>
                  </a:extLst>
                </a:gridCol>
                <a:gridCol w="2792361">
                  <a:extLst>
                    <a:ext uri="{9D8B030D-6E8A-4147-A177-3AD203B41FA5}">
                      <a16:colId xmlns:a16="http://schemas.microsoft.com/office/drawing/2014/main" val="1105373693"/>
                    </a:ext>
                  </a:extLst>
                </a:gridCol>
                <a:gridCol w="5437239">
                  <a:extLst>
                    <a:ext uri="{9D8B030D-6E8A-4147-A177-3AD203B41FA5}">
                      <a16:colId xmlns:a16="http://schemas.microsoft.com/office/drawing/2014/main" val="2143561283"/>
                    </a:ext>
                  </a:extLst>
                </a:gridCol>
              </a:tblGrid>
              <a:tr h="501503">
                <a:tc>
                  <a:txBody>
                    <a:bodyPr/>
                    <a:lstStyle/>
                    <a:p>
                      <a:r>
                        <a:rPr lang="en-IN" dirty="0">
                          <a:solidFill>
                            <a:sysClr val="windowText" lastClr="000000"/>
                          </a:solidFill>
                        </a:rPr>
                        <a:t>Section as per Income Tax Act 1961</a:t>
                      </a:r>
                    </a:p>
                  </a:txBody>
                  <a:tcPr>
                    <a:solidFill>
                      <a:schemeClr val="accent3"/>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dirty="0">
                          <a:solidFill>
                            <a:sysClr val="windowText" lastClr="000000"/>
                          </a:solidFill>
                        </a:rPr>
                        <a:t>Section as per Income Tax Act 2025</a:t>
                      </a:r>
                    </a:p>
                    <a:p>
                      <a:endParaRPr lang="en-IN" dirty="0">
                        <a:solidFill>
                          <a:sysClr val="windowText" lastClr="000000"/>
                        </a:solidFill>
                      </a:endParaRPr>
                    </a:p>
                  </a:txBody>
                  <a:tcPr>
                    <a:solidFill>
                      <a:schemeClr val="accent3"/>
                    </a:solidFill>
                  </a:tcPr>
                </a:tc>
                <a:tc>
                  <a:txBody>
                    <a:bodyPr/>
                    <a:lstStyle/>
                    <a:p>
                      <a:r>
                        <a:rPr lang="en-IN" dirty="0">
                          <a:solidFill>
                            <a:sysClr val="windowText" lastClr="000000"/>
                          </a:solidFill>
                        </a:rPr>
                        <a:t>Topic</a:t>
                      </a:r>
                    </a:p>
                  </a:txBody>
                  <a:tcPr>
                    <a:solidFill>
                      <a:schemeClr val="accent3"/>
                    </a:solidFill>
                  </a:tcPr>
                </a:tc>
                <a:extLst>
                  <a:ext uri="{0D108BD9-81ED-4DB2-BD59-A6C34878D82A}">
                    <a16:rowId xmlns:a16="http://schemas.microsoft.com/office/drawing/2014/main" val="83080465"/>
                  </a:ext>
                </a:extLst>
              </a:tr>
              <a:tr h="405310">
                <a:tc>
                  <a:txBody>
                    <a:bodyPr/>
                    <a:lstStyle/>
                    <a:p>
                      <a:pPr algn="ctr"/>
                      <a:r>
                        <a:rPr lang="en-IN" sz="2000" dirty="0">
                          <a:solidFill>
                            <a:sysClr val="windowText" lastClr="000000"/>
                          </a:solidFill>
                        </a:rPr>
                        <a:t>139</a:t>
                      </a:r>
                    </a:p>
                  </a:txBody>
                  <a:tcPr>
                    <a:solidFill>
                      <a:schemeClr val="accent3"/>
                    </a:solidFill>
                  </a:tcPr>
                </a:tc>
                <a:tc>
                  <a:txBody>
                    <a:bodyPr/>
                    <a:lstStyle/>
                    <a:p>
                      <a:pPr algn="ctr"/>
                      <a:r>
                        <a:rPr lang="en-IN" sz="2000" dirty="0">
                          <a:solidFill>
                            <a:sysClr val="windowText" lastClr="000000"/>
                          </a:solidFill>
                        </a:rPr>
                        <a:t>263</a:t>
                      </a:r>
                    </a:p>
                  </a:txBody>
                  <a:tcPr>
                    <a:solidFill>
                      <a:schemeClr val="accent3"/>
                    </a:solidFill>
                  </a:tcPr>
                </a:tc>
                <a:tc>
                  <a:txBody>
                    <a:bodyPr/>
                    <a:lstStyle/>
                    <a:p>
                      <a:r>
                        <a:rPr lang="en-IN" sz="2000" dirty="0">
                          <a:solidFill>
                            <a:sysClr val="windowText" lastClr="000000"/>
                          </a:solidFill>
                        </a:rPr>
                        <a:t>Return of Income</a:t>
                      </a:r>
                    </a:p>
                  </a:txBody>
                  <a:tcPr>
                    <a:solidFill>
                      <a:schemeClr val="accent3"/>
                    </a:solidFill>
                  </a:tcPr>
                </a:tc>
                <a:extLst>
                  <a:ext uri="{0D108BD9-81ED-4DB2-BD59-A6C34878D82A}">
                    <a16:rowId xmlns:a16="http://schemas.microsoft.com/office/drawing/2014/main" val="1070928071"/>
                  </a:ext>
                </a:extLst>
              </a:tr>
              <a:tr h="432619">
                <a:tc>
                  <a:txBody>
                    <a:bodyPr/>
                    <a:lstStyle/>
                    <a:p>
                      <a:pPr algn="ctr"/>
                      <a:r>
                        <a:rPr lang="en-IN" sz="2000" dirty="0">
                          <a:solidFill>
                            <a:sysClr val="windowText" lastClr="000000"/>
                          </a:solidFill>
                        </a:rPr>
                        <a:t>139D</a:t>
                      </a:r>
                    </a:p>
                  </a:txBody>
                  <a:tcPr>
                    <a:solidFill>
                      <a:schemeClr val="accent3"/>
                    </a:solidFill>
                  </a:tcPr>
                </a:tc>
                <a:tc>
                  <a:txBody>
                    <a:bodyPr/>
                    <a:lstStyle/>
                    <a:p>
                      <a:pPr algn="ctr"/>
                      <a:r>
                        <a:rPr lang="en-IN" sz="2000" dirty="0">
                          <a:solidFill>
                            <a:sysClr val="windowText" lastClr="000000"/>
                          </a:solidFill>
                        </a:rPr>
                        <a:t>263</a:t>
                      </a:r>
                    </a:p>
                  </a:txBody>
                  <a:tcPr>
                    <a:solidFill>
                      <a:schemeClr val="accent3"/>
                    </a:solidFill>
                  </a:tcPr>
                </a:tc>
                <a:tc>
                  <a:txBody>
                    <a:bodyPr/>
                    <a:lstStyle/>
                    <a:p>
                      <a:r>
                        <a:rPr lang="en-IN" sz="2000" dirty="0">
                          <a:solidFill>
                            <a:sysClr val="windowText" lastClr="000000"/>
                          </a:solidFill>
                        </a:rPr>
                        <a:t>Filing of return in electronic form</a:t>
                      </a:r>
                    </a:p>
                  </a:txBody>
                  <a:tcPr>
                    <a:solidFill>
                      <a:schemeClr val="accent3"/>
                    </a:solidFill>
                  </a:tcPr>
                </a:tc>
                <a:extLst>
                  <a:ext uri="{0D108BD9-81ED-4DB2-BD59-A6C34878D82A}">
                    <a16:rowId xmlns:a16="http://schemas.microsoft.com/office/drawing/2014/main" val="653129952"/>
                  </a:ext>
                </a:extLst>
              </a:tr>
              <a:tr h="344129">
                <a:tc>
                  <a:txBody>
                    <a:bodyPr/>
                    <a:lstStyle/>
                    <a:p>
                      <a:pPr algn="ctr"/>
                      <a:r>
                        <a:rPr lang="en-IN" sz="2000" dirty="0">
                          <a:solidFill>
                            <a:sysClr val="windowText" lastClr="000000"/>
                          </a:solidFill>
                        </a:rPr>
                        <a:t>139B</a:t>
                      </a:r>
                    </a:p>
                  </a:txBody>
                  <a:tcPr>
                    <a:solidFill>
                      <a:schemeClr val="accent3"/>
                    </a:solidFill>
                  </a:tcPr>
                </a:tc>
                <a:tc>
                  <a:txBody>
                    <a:bodyPr/>
                    <a:lstStyle/>
                    <a:p>
                      <a:pPr algn="ctr"/>
                      <a:r>
                        <a:rPr lang="en-IN" sz="2000" dirty="0">
                          <a:solidFill>
                            <a:sysClr val="windowText" lastClr="000000"/>
                          </a:solidFill>
                        </a:rPr>
                        <a:t>264</a:t>
                      </a:r>
                    </a:p>
                  </a:txBody>
                  <a:tcPr>
                    <a:solidFill>
                      <a:schemeClr val="accent3"/>
                    </a:solidFill>
                  </a:tcPr>
                </a:tc>
                <a:tc>
                  <a:txBody>
                    <a:bodyPr/>
                    <a:lstStyle/>
                    <a:p>
                      <a:r>
                        <a:rPr lang="en-IN" sz="2000" dirty="0">
                          <a:solidFill>
                            <a:sysClr val="windowText" lastClr="000000"/>
                          </a:solidFill>
                        </a:rPr>
                        <a:t>Scheme for submission of returns through Tax Returns Preparers (TRP)</a:t>
                      </a:r>
                    </a:p>
                  </a:txBody>
                  <a:tcPr>
                    <a:solidFill>
                      <a:schemeClr val="accent3"/>
                    </a:solidFill>
                  </a:tcPr>
                </a:tc>
                <a:extLst>
                  <a:ext uri="{0D108BD9-81ED-4DB2-BD59-A6C34878D82A}">
                    <a16:rowId xmlns:a16="http://schemas.microsoft.com/office/drawing/2014/main" val="228772496"/>
                  </a:ext>
                </a:extLst>
              </a:tr>
              <a:tr h="322498">
                <a:tc>
                  <a:txBody>
                    <a:bodyPr/>
                    <a:lstStyle/>
                    <a:p>
                      <a:pPr algn="ctr"/>
                      <a:r>
                        <a:rPr lang="en-IN" sz="2000" dirty="0">
                          <a:solidFill>
                            <a:sysClr val="windowText" lastClr="000000"/>
                          </a:solidFill>
                        </a:rPr>
                        <a:t>140</a:t>
                      </a:r>
                    </a:p>
                  </a:txBody>
                  <a:tcPr>
                    <a:solidFill>
                      <a:schemeClr val="accent3"/>
                    </a:solidFill>
                  </a:tcPr>
                </a:tc>
                <a:tc>
                  <a:txBody>
                    <a:bodyPr/>
                    <a:lstStyle/>
                    <a:p>
                      <a:pPr algn="ctr"/>
                      <a:r>
                        <a:rPr lang="en-IN" sz="2000" dirty="0">
                          <a:solidFill>
                            <a:sysClr val="windowText" lastClr="000000"/>
                          </a:solidFill>
                        </a:rPr>
                        <a:t>265</a:t>
                      </a:r>
                    </a:p>
                  </a:txBody>
                  <a:tcPr>
                    <a:solidFill>
                      <a:schemeClr val="accent3"/>
                    </a:solidFill>
                  </a:tcPr>
                </a:tc>
                <a:tc>
                  <a:txBody>
                    <a:bodyPr/>
                    <a:lstStyle/>
                    <a:p>
                      <a:r>
                        <a:rPr lang="en-IN" sz="2000" dirty="0">
                          <a:solidFill>
                            <a:sysClr val="windowText" lastClr="000000"/>
                          </a:solidFill>
                        </a:rPr>
                        <a:t>Return by whom to be verified</a:t>
                      </a:r>
                    </a:p>
                  </a:txBody>
                  <a:tcPr>
                    <a:solidFill>
                      <a:schemeClr val="accent3"/>
                    </a:solidFill>
                  </a:tcPr>
                </a:tc>
                <a:extLst>
                  <a:ext uri="{0D108BD9-81ED-4DB2-BD59-A6C34878D82A}">
                    <a16:rowId xmlns:a16="http://schemas.microsoft.com/office/drawing/2014/main" val="1505399030"/>
                  </a:ext>
                </a:extLst>
              </a:tr>
              <a:tr h="310699">
                <a:tc>
                  <a:txBody>
                    <a:bodyPr/>
                    <a:lstStyle/>
                    <a:p>
                      <a:pPr algn="ctr"/>
                      <a:r>
                        <a:rPr lang="en-IN" sz="2000" dirty="0">
                          <a:solidFill>
                            <a:sysClr val="windowText" lastClr="000000"/>
                          </a:solidFill>
                        </a:rPr>
                        <a:t>140A</a:t>
                      </a:r>
                    </a:p>
                  </a:txBody>
                  <a:tcPr>
                    <a:solidFill>
                      <a:schemeClr val="accent3"/>
                    </a:solidFill>
                  </a:tcPr>
                </a:tc>
                <a:tc>
                  <a:txBody>
                    <a:bodyPr/>
                    <a:lstStyle/>
                    <a:p>
                      <a:pPr algn="ctr"/>
                      <a:r>
                        <a:rPr lang="en-IN" sz="2000" dirty="0">
                          <a:solidFill>
                            <a:sysClr val="windowText" lastClr="000000"/>
                          </a:solidFill>
                        </a:rPr>
                        <a:t>266</a:t>
                      </a:r>
                    </a:p>
                  </a:txBody>
                  <a:tcPr>
                    <a:solidFill>
                      <a:schemeClr val="accent3"/>
                    </a:solidFill>
                  </a:tcPr>
                </a:tc>
                <a:tc>
                  <a:txBody>
                    <a:bodyPr/>
                    <a:lstStyle/>
                    <a:p>
                      <a:r>
                        <a:rPr lang="en-IN" sz="2000" dirty="0">
                          <a:solidFill>
                            <a:sysClr val="windowText" lastClr="000000"/>
                          </a:solidFill>
                        </a:rPr>
                        <a:t>Self Assessment Tax (SAT)</a:t>
                      </a:r>
                    </a:p>
                  </a:txBody>
                  <a:tcPr>
                    <a:solidFill>
                      <a:schemeClr val="accent3"/>
                    </a:solidFill>
                  </a:tcPr>
                </a:tc>
                <a:extLst>
                  <a:ext uri="{0D108BD9-81ED-4DB2-BD59-A6C34878D82A}">
                    <a16:rowId xmlns:a16="http://schemas.microsoft.com/office/drawing/2014/main" val="1011298652"/>
                  </a:ext>
                </a:extLst>
              </a:tr>
              <a:tr h="367727">
                <a:tc>
                  <a:txBody>
                    <a:bodyPr/>
                    <a:lstStyle/>
                    <a:p>
                      <a:pPr algn="ctr"/>
                      <a:r>
                        <a:rPr lang="en-IN" sz="2000" dirty="0">
                          <a:solidFill>
                            <a:sysClr val="windowText" lastClr="000000"/>
                          </a:solidFill>
                        </a:rPr>
                        <a:t>140B</a:t>
                      </a:r>
                    </a:p>
                  </a:txBody>
                  <a:tcPr>
                    <a:solidFill>
                      <a:schemeClr val="accent3"/>
                    </a:solidFill>
                  </a:tcPr>
                </a:tc>
                <a:tc>
                  <a:txBody>
                    <a:bodyPr/>
                    <a:lstStyle/>
                    <a:p>
                      <a:pPr algn="ctr"/>
                      <a:r>
                        <a:rPr lang="en-IN" sz="2000" dirty="0">
                          <a:solidFill>
                            <a:sysClr val="windowText" lastClr="000000"/>
                          </a:solidFill>
                        </a:rPr>
                        <a:t>267</a:t>
                      </a:r>
                    </a:p>
                  </a:txBody>
                  <a:tcPr>
                    <a:solidFill>
                      <a:schemeClr val="accent3"/>
                    </a:solidFill>
                  </a:tcPr>
                </a:tc>
                <a:tc>
                  <a:txBody>
                    <a:bodyPr/>
                    <a:lstStyle/>
                    <a:p>
                      <a:r>
                        <a:rPr lang="en-IN" sz="2000" dirty="0">
                          <a:solidFill>
                            <a:sysClr val="windowText" lastClr="000000"/>
                          </a:solidFill>
                        </a:rPr>
                        <a:t>Tax on updated return</a:t>
                      </a:r>
                    </a:p>
                  </a:txBody>
                  <a:tcPr>
                    <a:solidFill>
                      <a:schemeClr val="accent3"/>
                    </a:solidFill>
                  </a:tcPr>
                </a:tc>
                <a:extLst>
                  <a:ext uri="{0D108BD9-81ED-4DB2-BD59-A6C34878D82A}">
                    <a16:rowId xmlns:a16="http://schemas.microsoft.com/office/drawing/2014/main" val="953590659"/>
                  </a:ext>
                </a:extLst>
              </a:tr>
            </a:tbl>
          </a:graphicData>
        </a:graphic>
      </p:graphicFrame>
    </p:spTree>
    <p:extLst>
      <p:ext uri="{BB962C8B-B14F-4D97-AF65-F5344CB8AC3E}">
        <p14:creationId xmlns:p14="http://schemas.microsoft.com/office/powerpoint/2010/main" val="323158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DC85A-C6A9-5670-8BE8-2F970E65B6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E379F7-89E7-52E6-5FEE-194344A98E0F}"/>
              </a:ext>
            </a:extLst>
          </p:cNvPr>
          <p:cNvSpPr>
            <a:spLocks noGrp="1"/>
          </p:cNvSpPr>
          <p:nvPr>
            <p:ph type="title"/>
          </p:nvPr>
        </p:nvSpPr>
        <p:spPr>
          <a:xfrm>
            <a:off x="0" y="1"/>
            <a:ext cx="12192000" cy="1690688"/>
          </a:xfrm>
        </p:spPr>
        <p:txBody>
          <a:bodyPr>
            <a:normAutofit/>
          </a:bodyPr>
          <a:lstStyle/>
          <a:p>
            <a:pPr algn="ctr"/>
            <a:r>
              <a:rPr lang="en-IN" sz="4000" b="1" dirty="0">
                <a:solidFill>
                  <a:schemeClr val="bg1"/>
                </a:solidFill>
              </a:rPr>
              <a:t>Provisions related to Return Filing (Cont.)</a:t>
            </a:r>
          </a:p>
        </p:txBody>
      </p:sp>
      <p:sp>
        <p:nvSpPr>
          <p:cNvPr id="3" name="Content Placeholder 2">
            <a:extLst>
              <a:ext uri="{FF2B5EF4-FFF2-40B4-BE49-F238E27FC236}">
                <a16:creationId xmlns:a16="http://schemas.microsoft.com/office/drawing/2014/main" id="{F1F0F751-C05F-92E4-CEF6-BF1C469CD7C1}"/>
              </a:ext>
            </a:extLst>
          </p:cNvPr>
          <p:cNvSpPr>
            <a:spLocks noGrp="1"/>
          </p:cNvSpPr>
          <p:nvPr>
            <p:ph idx="1"/>
          </p:nvPr>
        </p:nvSpPr>
        <p:spPr>
          <a:xfrm>
            <a:off x="0" y="1474839"/>
            <a:ext cx="12192000" cy="5383160"/>
          </a:xfrm>
          <a:solidFill>
            <a:schemeClr val="accent3"/>
          </a:solidFill>
        </p:spPr>
        <p:txBody>
          <a:bodyPr/>
          <a:lstStyle/>
          <a:p>
            <a:pPr algn="just"/>
            <a:r>
              <a:rPr lang="en-IN" dirty="0">
                <a:solidFill>
                  <a:schemeClr val="bg1"/>
                </a:solidFill>
              </a:rPr>
              <a:t>If we compare the provisions under section 139 of 1961 Act under the caption return of income and new section of 2025 Act i.e. 263, there are lot of changes in the corresponding provisions. Assuming that we all are aware of provisions u/s 139 regarding return of income, various provisos, explanations, types of returns etc. my attempt is to now only point out what is provided now u/s 263 of the new Act. </a:t>
            </a:r>
          </a:p>
          <a:p>
            <a:pPr lvl="1" algn="just"/>
            <a:r>
              <a:rPr lang="en-IN" sz="2000" dirty="0">
                <a:solidFill>
                  <a:schemeClr val="bg1"/>
                </a:solidFill>
              </a:rPr>
              <a:t>The term “every person” who is liable to file the return of income has been expanded. The 1961 act has referred to company or a firm or a person other than a company or a firm. As against this now the section provides for company, firm, specified entitles who were earlier covered u/s 139(4C), University or college or other institution, business trust, investment fund, a person who has sustained loss under the head PGBP or CG and who intends to claim the carry forward of loss, a person is N-OR and hold beneficial ownership including financial interest or any asset outside India or who is a beneficiary of a asset located outside India whose income is liable to be included in the hands of the beneficial owners. </a:t>
            </a:r>
          </a:p>
          <a:p>
            <a:pPr lvl="1" algn="just"/>
            <a:r>
              <a:rPr lang="en-IN" sz="2000" dirty="0">
                <a:solidFill>
                  <a:schemeClr val="bg1"/>
                </a:solidFill>
              </a:rPr>
              <a:t>Earlier this list was bifurcated under various sub-sections which is now brought at in one sub-section. </a:t>
            </a:r>
            <a:endParaRPr lang="en-IN" sz="2000" dirty="0"/>
          </a:p>
        </p:txBody>
      </p:sp>
    </p:spTree>
    <p:extLst>
      <p:ext uri="{BB962C8B-B14F-4D97-AF65-F5344CB8AC3E}">
        <p14:creationId xmlns:p14="http://schemas.microsoft.com/office/powerpoint/2010/main" val="3441462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E83F30-1E8B-C3DC-B7FB-A5F28A317D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77CE22-DCC3-D7CC-CA62-8E3DDF7A5F30}"/>
              </a:ext>
            </a:extLst>
          </p:cNvPr>
          <p:cNvSpPr>
            <a:spLocks noGrp="1"/>
          </p:cNvSpPr>
          <p:nvPr>
            <p:ph type="title"/>
          </p:nvPr>
        </p:nvSpPr>
        <p:spPr>
          <a:xfrm>
            <a:off x="0" y="1"/>
            <a:ext cx="12192000" cy="1690688"/>
          </a:xfrm>
        </p:spPr>
        <p:txBody>
          <a:bodyPr>
            <a:normAutofit/>
          </a:bodyPr>
          <a:lstStyle/>
          <a:p>
            <a:pPr algn="ctr"/>
            <a:r>
              <a:rPr lang="en-IN" sz="4000" b="1" dirty="0">
                <a:solidFill>
                  <a:schemeClr val="bg1"/>
                </a:solidFill>
              </a:rPr>
              <a:t>Provisions related to Return Filing (Cont.)</a:t>
            </a:r>
          </a:p>
        </p:txBody>
      </p:sp>
      <p:sp>
        <p:nvSpPr>
          <p:cNvPr id="3" name="Content Placeholder 2">
            <a:extLst>
              <a:ext uri="{FF2B5EF4-FFF2-40B4-BE49-F238E27FC236}">
                <a16:creationId xmlns:a16="http://schemas.microsoft.com/office/drawing/2014/main" id="{1E66FF11-D13D-BEE2-678C-B33A735913A1}"/>
              </a:ext>
            </a:extLst>
          </p:cNvPr>
          <p:cNvSpPr>
            <a:spLocks noGrp="1"/>
          </p:cNvSpPr>
          <p:nvPr>
            <p:ph idx="1"/>
          </p:nvPr>
        </p:nvSpPr>
        <p:spPr>
          <a:xfrm>
            <a:off x="0" y="1825625"/>
            <a:ext cx="12192000" cy="5032374"/>
          </a:xfrm>
          <a:solidFill>
            <a:schemeClr val="accent3"/>
          </a:solidFill>
        </p:spPr>
        <p:txBody>
          <a:bodyPr/>
          <a:lstStyle/>
          <a:p>
            <a:pPr algn="just"/>
            <a:r>
              <a:rPr lang="en-IN" dirty="0">
                <a:solidFill>
                  <a:schemeClr val="bg1"/>
                </a:solidFill>
              </a:rPr>
              <a:t>On further analysis it is observed that some aspects of obligation to file the return from the Act are lifted and placed under rules. For e.g. as per 7</a:t>
            </a:r>
            <a:r>
              <a:rPr lang="en-IN" baseline="30000" dirty="0">
                <a:solidFill>
                  <a:schemeClr val="bg1"/>
                </a:solidFill>
              </a:rPr>
              <a:t>th</a:t>
            </a:r>
            <a:r>
              <a:rPr lang="en-IN" dirty="0">
                <a:solidFill>
                  <a:schemeClr val="bg1"/>
                </a:solidFill>
              </a:rPr>
              <a:t> proviso of section 139 a person was required to file a return if cash exceeding Rs. 1 Cr is deposited in current account maintained with banking company or a co-operative bank, or expenditure exceeding Rs. 2 lakhs, expenditure incurred on consumption of electricity exceeding Rs. 1 lakhs and other conditions as may be prescribed. All these conditions are now shifted to Rule 163 of the Income Tax Rules, 2026. </a:t>
            </a:r>
          </a:p>
          <a:p>
            <a:pPr algn="just"/>
            <a:r>
              <a:rPr lang="en-IN" dirty="0">
                <a:solidFill>
                  <a:schemeClr val="bg1"/>
                </a:solidFill>
              </a:rPr>
              <a:t>Now the issue is there may be legal consequences that a particular provision is lifted from the act and embodied under rules. Rules are always considered as aid for interpretation of statute. At the same time the proposition is also tendered that the Rules are sub-ordinate to the Act and cannot override the law. However, in the present scenario that lifting of the certain condition and imported to Rules is it an attempt to simplify the act is a question mark? Because for a common man whether the conditions are in the statute or in the Rules do not make much difference. </a:t>
            </a:r>
          </a:p>
          <a:p>
            <a:pPr algn="just"/>
            <a:endParaRPr lang="en-IN" dirty="0"/>
          </a:p>
        </p:txBody>
      </p:sp>
    </p:spTree>
    <p:extLst>
      <p:ext uri="{BB962C8B-B14F-4D97-AF65-F5344CB8AC3E}">
        <p14:creationId xmlns:p14="http://schemas.microsoft.com/office/powerpoint/2010/main" val="4116200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93658-2BDA-0B15-728F-6779C57903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014A3-9D5C-AF71-B8E5-CC932229B836}"/>
              </a:ext>
            </a:extLst>
          </p:cNvPr>
          <p:cNvSpPr>
            <a:spLocks noGrp="1"/>
          </p:cNvSpPr>
          <p:nvPr>
            <p:ph type="title"/>
          </p:nvPr>
        </p:nvSpPr>
        <p:spPr>
          <a:xfrm>
            <a:off x="0" y="1"/>
            <a:ext cx="12192000" cy="1690688"/>
          </a:xfrm>
        </p:spPr>
        <p:txBody>
          <a:bodyPr>
            <a:normAutofit/>
          </a:bodyPr>
          <a:lstStyle/>
          <a:p>
            <a:pPr algn="ctr"/>
            <a:r>
              <a:rPr lang="en-IN" sz="4000" b="1" dirty="0">
                <a:solidFill>
                  <a:schemeClr val="bg1"/>
                </a:solidFill>
              </a:rPr>
              <a:t>Due dates of filing of Return of Income </a:t>
            </a:r>
          </a:p>
        </p:txBody>
      </p:sp>
      <p:graphicFrame>
        <p:nvGraphicFramePr>
          <p:cNvPr id="7" name="Table 6">
            <a:extLst>
              <a:ext uri="{FF2B5EF4-FFF2-40B4-BE49-F238E27FC236}">
                <a16:creationId xmlns:a16="http://schemas.microsoft.com/office/drawing/2014/main" id="{86584162-2269-D021-F610-B53DA8C69A7A}"/>
              </a:ext>
            </a:extLst>
          </p:cNvPr>
          <p:cNvGraphicFramePr>
            <a:graphicFrameLocks noGrp="1"/>
          </p:cNvGraphicFramePr>
          <p:nvPr>
            <p:extLst>
              <p:ext uri="{D42A27DB-BD31-4B8C-83A1-F6EECF244321}">
                <p14:modId xmlns:p14="http://schemas.microsoft.com/office/powerpoint/2010/main" val="196588177"/>
              </p:ext>
            </p:extLst>
          </p:nvPr>
        </p:nvGraphicFramePr>
        <p:xfrm>
          <a:off x="589935" y="1114754"/>
          <a:ext cx="11012129" cy="5061870"/>
        </p:xfrm>
        <a:graphic>
          <a:graphicData uri="http://schemas.openxmlformats.org/drawingml/2006/table">
            <a:tbl>
              <a:tblPr firstRow="1">
                <a:tableStyleId>{D7AC3CCA-C797-4891-BE02-D94E43425B78}</a:tableStyleId>
              </a:tblPr>
              <a:tblGrid>
                <a:gridCol w="884904">
                  <a:extLst>
                    <a:ext uri="{9D8B030D-6E8A-4147-A177-3AD203B41FA5}">
                      <a16:colId xmlns:a16="http://schemas.microsoft.com/office/drawing/2014/main" val="1170214790"/>
                    </a:ext>
                  </a:extLst>
                </a:gridCol>
                <a:gridCol w="8042787">
                  <a:extLst>
                    <a:ext uri="{9D8B030D-6E8A-4147-A177-3AD203B41FA5}">
                      <a16:colId xmlns:a16="http://schemas.microsoft.com/office/drawing/2014/main" val="1105373693"/>
                    </a:ext>
                  </a:extLst>
                </a:gridCol>
                <a:gridCol w="2084438">
                  <a:extLst>
                    <a:ext uri="{9D8B030D-6E8A-4147-A177-3AD203B41FA5}">
                      <a16:colId xmlns:a16="http://schemas.microsoft.com/office/drawing/2014/main" val="2143561283"/>
                    </a:ext>
                  </a:extLst>
                </a:gridCol>
              </a:tblGrid>
              <a:tr h="501503">
                <a:tc>
                  <a:txBody>
                    <a:bodyPr/>
                    <a:lstStyle/>
                    <a:p>
                      <a:r>
                        <a:rPr lang="en-IN" dirty="0"/>
                        <a:t>Sr. No</a:t>
                      </a:r>
                      <a:endParaRPr lang="en-IN" dirty="0">
                        <a:solidFill>
                          <a:sysClr val="windowText" lastClr="000000"/>
                        </a:solidFill>
                      </a:endParaRPr>
                    </a:p>
                  </a:txBody>
                  <a:tcPr>
                    <a:solidFill>
                      <a:schemeClr val="accent3"/>
                    </a:solidFill>
                  </a:tcPr>
                </a:tc>
                <a:tc>
                  <a:txBody>
                    <a:bodyPr/>
                    <a:lstStyle/>
                    <a:p>
                      <a:r>
                        <a:rPr lang="en-IN" dirty="0"/>
                        <a:t>Person Liable </a:t>
                      </a:r>
                    </a:p>
                    <a:p>
                      <a:endParaRPr lang="en-IN" dirty="0">
                        <a:solidFill>
                          <a:sysClr val="windowText" lastClr="000000"/>
                        </a:solidFill>
                      </a:endParaRPr>
                    </a:p>
                  </a:txBody>
                  <a:tcPr>
                    <a:solidFill>
                      <a:schemeClr val="accent3"/>
                    </a:solidFill>
                  </a:tcPr>
                </a:tc>
                <a:tc>
                  <a:txBody>
                    <a:bodyPr/>
                    <a:lstStyle/>
                    <a:p>
                      <a:r>
                        <a:rPr lang="en-IN" dirty="0"/>
                        <a:t>Due Date</a:t>
                      </a:r>
                      <a:endParaRPr lang="en-IN" dirty="0">
                        <a:solidFill>
                          <a:sysClr val="windowText" lastClr="000000"/>
                        </a:solidFill>
                      </a:endParaRPr>
                    </a:p>
                  </a:txBody>
                  <a:tcPr>
                    <a:solidFill>
                      <a:schemeClr val="accent3"/>
                    </a:solidFill>
                  </a:tcPr>
                </a:tc>
                <a:extLst>
                  <a:ext uri="{0D108BD9-81ED-4DB2-BD59-A6C34878D82A}">
                    <a16:rowId xmlns:a16="http://schemas.microsoft.com/office/drawing/2014/main" val="83080465"/>
                  </a:ext>
                </a:extLst>
              </a:tr>
              <a:tr h="405310">
                <a:tc>
                  <a:txBody>
                    <a:bodyPr/>
                    <a:lstStyle/>
                    <a:p>
                      <a:pPr algn="ctr"/>
                      <a:r>
                        <a:rPr lang="en-IN" sz="2000" dirty="0">
                          <a:solidFill>
                            <a:sysClr val="windowText" lastClr="000000"/>
                          </a:solidFill>
                        </a:rPr>
                        <a:t>1</a:t>
                      </a:r>
                    </a:p>
                  </a:txBody>
                  <a:tcPr>
                    <a:solidFill>
                      <a:schemeClr val="accent3"/>
                    </a:solidFill>
                  </a:tcPr>
                </a:tc>
                <a:tc>
                  <a:txBody>
                    <a:bodyPr/>
                    <a:lstStyle/>
                    <a:p>
                      <a:r>
                        <a:rPr lang="en-IN" sz="2000" dirty="0"/>
                        <a:t>Transfer Pricing cases</a:t>
                      </a:r>
                    </a:p>
                  </a:txBody>
                  <a:tcPr>
                    <a:solidFill>
                      <a:schemeClr val="accent3"/>
                    </a:solidFill>
                  </a:tcPr>
                </a:tc>
                <a:tc>
                  <a:txBody>
                    <a:bodyPr/>
                    <a:lstStyle/>
                    <a:p>
                      <a:pPr algn="ctr"/>
                      <a:r>
                        <a:rPr lang="en-IN" sz="2000" dirty="0">
                          <a:solidFill>
                            <a:sysClr val="windowText" lastClr="000000"/>
                          </a:solidFill>
                        </a:rPr>
                        <a:t>30</a:t>
                      </a:r>
                      <a:r>
                        <a:rPr lang="en-IN" sz="2000" baseline="30000" dirty="0">
                          <a:solidFill>
                            <a:sysClr val="windowText" lastClr="000000"/>
                          </a:solidFill>
                        </a:rPr>
                        <a:t>th</a:t>
                      </a:r>
                      <a:r>
                        <a:rPr lang="en-IN" sz="2000" dirty="0">
                          <a:solidFill>
                            <a:sysClr val="windowText" lastClr="000000"/>
                          </a:solidFill>
                        </a:rPr>
                        <a:t> Nov</a:t>
                      </a:r>
                    </a:p>
                  </a:txBody>
                  <a:tcPr>
                    <a:solidFill>
                      <a:schemeClr val="accent3"/>
                    </a:solidFill>
                  </a:tcPr>
                </a:tc>
                <a:extLst>
                  <a:ext uri="{0D108BD9-81ED-4DB2-BD59-A6C34878D82A}">
                    <a16:rowId xmlns:a16="http://schemas.microsoft.com/office/drawing/2014/main" val="1070928071"/>
                  </a:ext>
                </a:extLst>
              </a:tr>
              <a:tr h="511280">
                <a:tc>
                  <a:txBody>
                    <a:bodyPr/>
                    <a:lstStyle/>
                    <a:p>
                      <a:pPr algn="ctr"/>
                      <a:r>
                        <a:rPr lang="en-IN" sz="2000" dirty="0">
                          <a:solidFill>
                            <a:sysClr val="windowText" lastClr="000000"/>
                          </a:solidFill>
                        </a:rPr>
                        <a:t>2</a:t>
                      </a:r>
                    </a:p>
                  </a:txBody>
                  <a:tcPr>
                    <a:solidFill>
                      <a:schemeClr val="accent3"/>
                    </a:solidFill>
                  </a:tcPr>
                </a:tc>
                <a:tc>
                  <a:txBody>
                    <a:bodyPr/>
                    <a:lstStyle/>
                    <a:p>
                      <a:r>
                        <a:rPr lang="en-IN" sz="2000" dirty="0"/>
                        <a:t>Company other than transfer pricing applicability</a:t>
                      </a:r>
                    </a:p>
                  </a:txBody>
                  <a:tcPr>
                    <a:solidFill>
                      <a:schemeClr val="accent3"/>
                    </a:solidFill>
                  </a:tcPr>
                </a:tc>
                <a:tc>
                  <a:txBody>
                    <a:bodyPr/>
                    <a:lstStyle/>
                    <a:p>
                      <a:pPr algn="ctr"/>
                      <a:r>
                        <a:rPr lang="en-IN" sz="2000" dirty="0">
                          <a:solidFill>
                            <a:sysClr val="windowText" lastClr="000000"/>
                          </a:solidFill>
                        </a:rPr>
                        <a:t>31</a:t>
                      </a:r>
                      <a:r>
                        <a:rPr lang="en-IN" sz="2000" baseline="30000" dirty="0">
                          <a:solidFill>
                            <a:sysClr val="windowText" lastClr="000000"/>
                          </a:solidFill>
                        </a:rPr>
                        <a:t>st</a:t>
                      </a:r>
                      <a:r>
                        <a:rPr lang="en-IN" sz="2000" dirty="0">
                          <a:solidFill>
                            <a:sysClr val="windowText" lastClr="000000"/>
                          </a:solidFill>
                        </a:rPr>
                        <a:t> Oct</a:t>
                      </a:r>
                    </a:p>
                  </a:txBody>
                  <a:tcPr>
                    <a:solidFill>
                      <a:schemeClr val="accent3"/>
                    </a:solidFill>
                  </a:tcPr>
                </a:tc>
                <a:extLst>
                  <a:ext uri="{0D108BD9-81ED-4DB2-BD59-A6C34878D82A}">
                    <a16:rowId xmlns:a16="http://schemas.microsoft.com/office/drawing/2014/main" val="653129952"/>
                  </a:ext>
                </a:extLst>
              </a:tr>
              <a:tr h="344129">
                <a:tc>
                  <a:txBody>
                    <a:bodyPr/>
                    <a:lstStyle/>
                    <a:p>
                      <a:pPr algn="ctr"/>
                      <a:r>
                        <a:rPr lang="en-IN" sz="2000" dirty="0">
                          <a:solidFill>
                            <a:sysClr val="windowText" lastClr="000000"/>
                          </a:solidFill>
                        </a:rPr>
                        <a:t>3</a:t>
                      </a:r>
                    </a:p>
                  </a:txBody>
                  <a:tcPr>
                    <a:solidFill>
                      <a:schemeClr val="accent3"/>
                    </a:solidFill>
                  </a:tcPr>
                </a:tc>
                <a:tc>
                  <a:txBody>
                    <a:bodyPr/>
                    <a:lstStyle/>
                    <a:p>
                      <a:r>
                        <a:rPr lang="en-IN" sz="2000" dirty="0"/>
                        <a:t>Person other than company whose accounts are required to get books of accounts audited under this Act or any other law</a:t>
                      </a:r>
                    </a:p>
                  </a:txBody>
                  <a:tcPr>
                    <a:solidFill>
                      <a:schemeClr val="accent3"/>
                    </a:solidFill>
                  </a:tcPr>
                </a:tc>
                <a:tc>
                  <a:txBody>
                    <a:bodyPr/>
                    <a:lstStyle/>
                    <a:p>
                      <a:pPr algn="ctr"/>
                      <a:r>
                        <a:rPr lang="en-IN" sz="2000" dirty="0">
                          <a:solidFill>
                            <a:sysClr val="windowText" lastClr="000000"/>
                          </a:solidFill>
                        </a:rPr>
                        <a:t>31</a:t>
                      </a:r>
                      <a:r>
                        <a:rPr lang="en-IN" sz="2000" baseline="30000" dirty="0">
                          <a:solidFill>
                            <a:sysClr val="windowText" lastClr="000000"/>
                          </a:solidFill>
                        </a:rPr>
                        <a:t>st</a:t>
                      </a:r>
                      <a:r>
                        <a:rPr lang="en-IN" sz="2000" dirty="0">
                          <a:solidFill>
                            <a:sysClr val="windowText" lastClr="000000"/>
                          </a:solidFill>
                        </a:rPr>
                        <a:t> Oct</a:t>
                      </a:r>
                    </a:p>
                  </a:txBody>
                  <a:tcPr>
                    <a:solidFill>
                      <a:schemeClr val="accent3"/>
                    </a:solidFill>
                  </a:tcPr>
                </a:tc>
                <a:extLst>
                  <a:ext uri="{0D108BD9-81ED-4DB2-BD59-A6C34878D82A}">
                    <a16:rowId xmlns:a16="http://schemas.microsoft.com/office/drawing/2014/main" val="228772496"/>
                  </a:ext>
                </a:extLst>
              </a:tr>
              <a:tr h="322498">
                <a:tc>
                  <a:txBody>
                    <a:bodyPr/>
                    <a:lstStyle/>
                    <a:p>
                      <a:pPr algn="ctr"/>
                      <a:r>
                        <a:rPr lang="en-IN" sz="2000" dirty="0">
                          <a:solidFill>
                            <a:sysClr val="windowText" lastClr="000000"/>
                          </a:solidFill>
                        </a:rPr>
                        <a:t>4</a:t>
                      </a:r>
                    </a:p>
                  </a:txBody>
                  <a:tcPr>
                    <a:solidFill>
                      <a:schemeClr val="accent3"/>
                    </a:solidFill>
                  </a:tcPr>
                </a:tc>
                <a:tc>
                  <a:txBody>
                    <a:bodyPr/>
                    <a:lstStyle/>
                    <a:p>
                      <a:pPr algn="l"/>
                      <a:r>
                        <a:rPr lang="en-IN" sz="2000" dirty="0">
                          <a:solidFill>
                            <a:sysClr val="windowText" lastClr="000000"/>
                          </a:solidFill>
                        </a:rPr>
                        <a:t>Partners of a firm whose accounts are required to be audited under </a:t>
                      </a:r>
                      <a:r>
                        <a:rPr lang="en-IN" sz="2000" dirty="0"/>
                        <a:t>this Act or any other law</a:t>
                      </a:r>
                      <a:endParaRPr lang="en-IN" sz="2000" dirty="0">
                        <a:solidFill>
                          <a:sysClr val="windowText" lastClr="000000"/>
                        </a:solidFill>
                      </a:endParaRPr>
                    </a:p>
                  </a:txBody>
                  <a:tcPr>
                    <a:solidFill>
                      <a:schemeClr val="accent3"/>
                    </a:solidFill>
                  </a:tcPr>
                </a:tc>
                <a:tc>
                  <a:txBody>
                    <a:bodyPr/>
                    <a:lstStyle/>
                    <a:p>
                      <a:pPr algn="ctr"/>
                      <a:r>
                        <a:rPr lang="en-IN" sz="2000" dirty="0">
                          <a:solidFill>
                            <a:sysClr val="windowText" lastClr="000000"/>
                          </a:solidFill>
                        </a:rPr>
                        <a:t>31</a:t>
                      </a:r>
                      <a:r>
                        <a:rPr lang="en-IN" sz="2000" baseline="30000" dirty="0">
                          <a:solidFill>
                            <a:sysClr val="windowText" lastClr="000000"/>
                          </a:solidFill>
                        </a:rPr>
                        <a:t>st</a:t>
                      </a:r>
                      <a:r>
                        <a:rPr lang="en-IN" sz="2000" dirty="0">
                          <a:solidFill>
                            <a:sysClr val="windowText" lastClr="000000"/>
                          </a:solidFill>
                        </a:rPr>
                        <a:t> Oct</a:t>
                      </a:r>
                    </a:p>
                  </a:txBody>
                  <a:tcPr>
                    <a:solidFill>
                      <a:schemeClr val="accent3"/>
                    </a:solidFill>
                  </a:tcPr>
                </a:tc>
                <a:extLst>
                  <a:ext uri="{0D108BD9-81ED-4DB2-BD59-A6C34878D82A}">
                    <a16:rowId xmlns:a16="http://schemas.microsoft.com/office/drawing/2014/main" val="1505399030"/>
                  </a:ext>
                </a:extLst>
              </a:tr>
              <a:tr h="310699">
                <a:tc>
                  <a:txBody>
                    <a:bodyPr/>
                    <a:lstStyle/>
                    <a:p>
                      <a:pPr algn="ctr"/>
                      <a:r>
                        <a:rPr lang="en-IN" sz="2000" dirty="0">
                          <a:solidFill>
                            <a:sysClr val="windowText" lastClr="000000"/>
                          </a:solidFill>
                        </a:rPr>
                        <a:t>5</a:t>
                      </a:r>
                    </a:p>
                  </a:txBody>
                  <a:tcPr>
                    <a:solidFill>
                      <a:schemeClr val="accent3"/>
                    </a:solidFill>
                  </a:tcPr>
                </a:tc>
                <a:tc>
                  <a:txBody>
                    <a:bodyPr/>
                    <a:lstStyle/>
                    <a:p>
                      <a:pPr algn="l"/>
                      <a:r>
                        <a:rPr lang="en-IN" sz="2000" dirty="0">
                          <a:solidFill>
                            <a:sysClr val="windowText" lastClr="000000"/>
                          </a:solidFill>
                        </a:rPr>
                        <a:t>Assesse having income from PGBP and books of accounts are not required to be audited</a:t>
                      </a:r>
                    </a:p>
                  </a:txBody>
                  <a:tcPr>
                    <a:solidFill>
                      <a:schemeClr val="accent3"/>
                    </a:solidFill>
                  </a:tcPr>
                </a:tc>
                <a:tc>
                  <a:txBody>
                    <a:bodyPr/>
                    <a:lstStyle/>
                    <a:p>
                      <a:pPr algn="ctr"/>
                      <a:r>
                        <a:rPr lang="en-IN" sz="2000" dirty="0">
                          <a:solidFill>
                            <a:sysClr val="windowText" lastClr="000000"/>
                          </a:solidFill>
                        </a:rPr>
                        <a:t>31</a:t>
                      </a:r>
                      <a:r>
                        <a:rPr lang="en-IN" sz="2000" baseline="30000" dirty="0">
                          <a:solidFill>
                            <a:sysClr val="windowText" lastClr="000000"/>
                          </a:solidFill>
                        </a:rPr>
                        <a:t>st</a:t>
                      </a:r>
                      <a:r>
                        <a:rPr lang="en-IN" sz="2000" dirty="0">
                          <a:solidFill>
                            <a:sysClr val="windowText" lastClr="000000"/>
                          </a:solidFill>
                        </a:rPr>
                        <a:t> Aug</a:t>
                      </a:r>
                    </a:p>
                  </a:txBody>
                  <a:tcPr>
                    <a:solidFill>
                      <a:schemeClr val="accent3"/>
                    </a:solidFill>
                  </a:tcPr>
                </a:tc>
                <a:extLst>
                  <a:ext uri="{0D108BD9-81ED-4DB2-BD59-A6C34878D82A}">
                    <a16:rowId xmlns:a16="http://schemas.microsoft.com/office/drawing/2014/main" val="1011298652"/>
                  </a:ext>
                </a:extLst>
              </a:tr>
              <a:tr h="367727">
                <a:tc>
                  <a:txBody>
                    <a:bodyPr/>
                    <a:lstStyle/>
                    <a:p>
                      <a:pPr algn="ctr"/>
                      <a:r>
                        <a:rPr lang="en-IN" sz="2000" dirty="0">
                          <a:solidFill>
                            <a:sysClr val="windowText" lastClr="000000"/>
                          </a:solidFill>
                        </a:rPr>
                        <a:t>6</a:t>
                      </a:r>
                    </a:p>
                  </a:txBody>
                  <a:tcPr>
                    <a:solidFill>
                      <a:schemeClr val="accent3"/>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2000" dirty="0">
                          <a:solidFill>
                            <a:sysClr val="windowText" lastClr="000000"/>
                          </a:solidFill>
                        </a:rPr>
                        <a:t>Partners of a firm whose accounts are not required to be audited under </a:t>
                      </a:r>
                      <a:r>
                        <a:rPr lang="en-IN" sz="2000" dirty="0"/>
                        <a:t>this Act or any other law</a:t>
                      </a:r>
                      <a:endParaRPr lang="en-IN" sz="2000" dirty="0">
                        <a:solidFill>
                          <a:sysClr val="windowText" lastClr="000000"/>
                        </a:solidFill>
                      </a:endParaRPr>
                    </a:p>
                  </a:txBody>
                  <a:tcPr>
                    <a:solidFill>
                      <a:schemeClr val="accent3"/>
                    </a:solidFill>
                  </a:tcPr>
                </a:tc>
                <a:tc>
                  <a:txBody>
                    <a:bodyPr/>
                    <a:lstStyle/>
                    <a:p>
                      <a:pPr algn="ctr"/>
                      <a:r>
                        <a:rPr lang="en-IN" sz="2000" dirty="0">
                          <a:solidFill>
                            <a:sysClr val="windowText" lastClr="000000"/>
                          </a:solidFill>
                        </a:rPr>
                        <a:t>31</a:t>
                      </a:r>
                      <a:r>
                        <a:rPr lang="en-IN" sz="2000" baseline="30000" dirty="0">
                          <a:solidFill>
                            <a:sysClr val="windowText" lastClr="000000"/>
                          </a:solidFill>
                        </a:rPr>
                        <a:t>st</a:t>
                      </a:r>
                      <a:r>
                        <a:rPr lang="en-IN" sz="2000" dirty="0">
                          <a:solidFill>
                            <a:sysClr val="windowText" lastClr="000000"/>
                          </a:solidFill>
                        </a:rPr>
                        <a:t> Aug</a:t>
                      </a:r>
                    </a:p>
                  </a:txBody>
                  <a:tcPr>
                    <a:solidFill>
                      <a:schemeClr val="accent3"/>
                    </a:solidFill>
                  </a:tcPr>
                </a:tc>
                <a:extLst>
                  <a:ext uri="{0D108BD9-81ED-4DB2-BD59-A6C34878D82A}">
                    <a16:rowId xmlns:a16="http://schemas.microsoft.com/office/drawing/2014/main" val="953590659"/>
                  </a:ext>
                </a:extLst>
              </a:tr>
              <a:tr h="367727">
                <a:tc>
                  <a:txBody>
                    <a:bodyPr/>
                    <a:lstStyle/>
                    <a:p>
                      <a:pPr algn="ctr"/>
                      <a:r>
                        <a:rPr lang="en-IN" sz="2000" dirty="0">
                          <a:solidFill>
                            <a:sysClr val="windowText" lastClr="000000"/>
                          </a:solidFill>
                        </a:rPr>
                        <a:t>7</a:t>
                      </a:r>
                    </a:p>
                  </a:txBody>
                  <a:tcPr>
                    <a:solidFill>
                      <a:schemeClr val="accent3"/>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2000" dirty="0">
                          <a:solidFill>
                            <a:sysClr val="windowText" lastClr="000000"/>
                          </a:solidFill>
                        </a:rPr>
                        <a:t>Any other case probably this case will cover having assesse having all income except for PGBP</a:t>
                      </a:r>
                    </a:p>
                  </a:txBody>
                  <a:tcPr>
                    <a:solidFill>
                      <a:schemeClr val="accent3"/>
                    </a:solidFill>
                  </a:tcPr>
                </a:tc>
                <a:tc>
                  <a:txBody>
                    <a:bodyPr/>
                    <a:lstStyle/>
                    <a:p>
                      <a:pPr algn="ctr"/>
                      <a:r>
                        <a:rPr lang="en-IN" sz="2000" dirty="0">
                          <a:solidFill>
                            <a:sysClr val="windowText" lastClr="000000"/>
                          </a:solidFill>
                        </a:rPr>
                        <a:t>31</a:t>
                      </a:r>
                      <a:r>
                        <a:rPr lang="en-IN" sz="2000" baseline="30000" dirty="0">
                          <a:solidFill>
                            <a:sysClr val="windowText" lastClr="000000"/>
                          </a:solidFill>
                        </a:rPr>
                        <a:t>st</a:t>
                      </a:r>
                      <a:r>
                        <a:rPr lang="en-IN" sz="2000" dirty="0">
                          <a:solidFill>
                            <a:sysClr val="windowText" lastClr="000000"/>
                          </a:solidFill>
                        </a:rPr>
                        <a:t> July</a:t>
                      </a:r>
                    </a:p>
                  </a:txBody>
                  <a:tcPr>
                    <a:solidFill>
                      <a:schemeClr val="accent3"/>
                    </a:solidFill>
                  </a:tcPr>
                </a:tc>
                <a:extLst>
                  <a:ext uri="{0D108BD9-81ED-4DB2-BD59-A6C34878D82A}">
                    <a16:rowId xmlns:a16="http://schemas.microsoft.com/office/drawing/2014/main" val="2114434737"/>
                  </a:ext>
                </a:extLst>
              </a:tr>
            </a:tbl>
          </a:graphicData>
        </a:graphic>
      </p:graphicFrame>
    </p:spTree>
    <p:extLst>
      <p:ext uri="{BB962C8B-B14F-4D97-AF65-F5344CB8AC3E}">
        <p14:creationId xmlns:p14="http://schemas.microsoft.com/office/powerpoint/2010/main" val="28364476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
  <TotalTime>920</TotalTime>
  <Words>5144</Words>
  <Application>Microsoft Office PowerPoint</Application>
  <PresentationFormat>Widescreen</PresentationFormat>
  <Paragraphs>310</Paragraphs>
  <Slides>33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Century Gothic</vt:lpstr>
      <vt:lpstr>Wingdings 3</vt:lpstr>
      <vt:lpstr>Ion</vt:lpstr>
      <vt:lpstr>PowerPoint Presentation</vt:lpstr>
      <vt:lpstr>Introduction</vt:lpstr>
      <vt:lpstr>Income of registered Non-Profit Organization (NPO)</vt:lpstr>
      <vt:lpstr>Income of registered Non-Profit Organization (NPO) – Cont.</vt:lpstr>
      <vt:lpstr>Income of registered Non-Profit Organization (NPO) – Cont.</vt:lpstr>
      <vt:lpstr>Provisions related to Return Filing</vt:lpstr>
      <vt:lpstr>Provisions related to Return Filing (Cont.)</vt:lpstr>
      <vt:lpstr>Provisions related to Return Filing (Cont.)</vt:lpstr>
      <vt:lpstr>Due dates of filing of Return of Income </vt:lpstr>
      <vt:lpstr>Extension of Time Limit for Revised Return (Section 263(5))</vt:lpstr>
      <vt:lpstr>Updated Return (Section 263(6))</vt:lpstr>
      <vt:lpstr>Provisions related to Assessment Proceedings</vt:lpstr>
      <vt:lpstr>Assessment Proceedings  (Cont.)</vt:lpstr>
      <vt:lpstr>Assessment Proceedings  (Cont.)</vt:lpstr>
      <vt:lpstr>Controversy relating to section 144C and 153 in Income Tax Act, 1961 </vt:lpstr>
      <vt:lpstr>Controversy (Cont.)</vt:lpstr>
      <vt:lpstr>Controversy related to Section 151A of 1961 Act (i.e. notice issued by JAO/FAO) </vt:lpstr>
      <vt:lpstr>Authentication of Electronic Record</vt:lpstr>
      <vt:lpstr>Assessment Proceedings (Cont.)</vt:lpstr>
      <vt:lpstr>Assessment Proceedings (Cont.)</vt:lpstr>
      <vt:lpstr>Assessment Proceedings (Cont.)</vt:lpstr>
      <vt:lpstr>Time limit for making assessment pursuance to appeal order</vt:lpstr>
      <vt:lpstr>Time limit for making assessment pursuance to appeal order (Cont.)</vt:lpstr>
      <vt:lpstr>Mistake or omission of DIN</vt:lpstr>
      <vt:lpstr>Approvals by Income Tax Authorities not be held as invalid</vt:lpstr>
      <vt:lpstr>Assessment proceedings (Cont.)</vt:lpstr>
      <vt:lpstr>Provisions related to Appeals</vt:lpstr>
      <vt:lpstr>Provision regarding avoiding repetitive appeals</vt:lpstr>
      <vt:lpstr>Appeal (Cont.)</vt:lpstr>
      <vt:lpstr>Appeal (Cont.)</vt:lpstr>
      <vt:lpstr>Appeal (Cont.)</vt:lpstr>
      <vt:lpstr>Questions? and Answers </vt:lpstr>
      <vt:lpstr>CA Rajendra Agiwal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Rajendra Agiwal</dc:creator>
  <cp:lastModifiedBy>Direct Taxes Committee - ICAI</cp:lastModifiedBy>
  <cp:revision>103</cp:revision>
  <dcterms:created xsi:type="dcterms:W3CDTF">2026-05-04T14:29:06Z</dcterms:created>
  <dcterms:modified xsi:type="dcterms:W3CDTF">2026-05-08T05:19:24Z</dcterms:modified>
</cp:coreProperties>
</file>